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notesMasterIdLst>
    <p:notesMasterId r:id="rId28"/>
  </p:notesMasterIdLst>
  <p:sldIdLst>
    <p:sldId id="300" r:id="rId2"/>
    <p:sldId id="298" r:id="rId3"/>
    <p:sldId id="299" r:id="rId4"/>
    <p:sldId id="301" r:id="rId5"/>
    <p:sldId id="302" r:id="rId6"/>
    <p:sldId id="291" r:id="rId7"/>
    <p:sldId id="289" r:id="rId8"/>
    <p:sldId id="286" r:id="rId9"/>
    <p:sldId id="303" r:id="rId10"/>
    <p:sldId id="304" r:id="rId11"/>
    <p:sldId id="296" r:id="rId12"/>
    <p:sldId id="294" r:id="rId13"/>
    <p:sldId id="285" r:id="rId14"/>
    <p:sldId id="290" r:id="rId15"/>
    <p:sldId id="257" r:id="rId16"/>
    <p:sldId id="258" r:id="rId17"/>
    <p:sldId id="259" r:id="rId18"/>
    <p:sldId id="260" r:id="rId19"/>
    <p:sldId id="262" r:id="rId20"/>
    <p:sldId id="263" r:id="rId21"/>
    <p:sldId id="264" r:id="rId22"/>
    <p:sldId id="267" r:id="rId23"/>
    <p:sldId id="268" r:id="rId24"/>
    <p:sldId id="281" r:id="rId25"/>
    <p:sldId id="278" r:id="rId26"/>
    <p:sldId id="280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6EDAA7-6A37-4DC7-9BAC-D4F905FE82A5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321FBF-0DA7-4478-9815-DE996B9E6E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561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E75E0-20E4-442E-88A3-C93F9CCE67A5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847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21FBF-0DA7-4478-9815-DE996B9E6E8D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766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21FBF-0DA7-4478-9815-DE996B9E6E8D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389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5349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508000" y="4853412"/>
            <a:ext cx="112776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C523-6B1D-423A-BD46-635DA1FE59E0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84F2451F-8480-4756-8A6B-0AFD2CD11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C523-6B1D-423A-BD46-635DA1FE59E0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451F-8480-4756-8A6B-0AFD2CD11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C523-6B1D-423A-BD46-635DA1FE59E0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451F-8480-4756-8A6B-0AFD2CD11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750623"/>
            <a:ext cx="10515240" cy="553998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838080" y="3754820"/>
            <a:ext cx="10515240" cy="492443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836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C523-6B1D-423A-BD46-635DA1FE59E0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4775200" y="76201"/>
            <a:ext cx="38608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84F2451F-8480-4756-8A6B-0AFD2CD11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C523-6B1D-423A-BD46-635DA1FE59E0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451F-8480-4756-8A6B-0AFD2CD119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C523-6B1D-423A-BD46-635DA1FE59E0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451F-8480-4756-8A6B-0AFD2CD11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C523-6B1D-423A-BD46-635DA1FE59E0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84F2451F-8480-4756-8A6B-0AFD2CD119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C523-6B1D-423A-BD46-635DA1FE59E0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451F-8480-4756-8A6B-0AFD2CD11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C523-6B1D-423A-BD46-635DA1FE59E0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451F-8480-4756-8A6B-0AFD2CD11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C523-6B1D-423A-BD46-635DA1FE59E0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451F-8480-4756-8A6B-0AFD2CD11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FC523-6B1D-423A-BD46-635DA1FE59E0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451F-8480-4756-8A6B-0AFD2CD119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06400" y="1554163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86360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79FC523-6B1D-423A-BD46-635DA1FE59E0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4165600" y="76201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0972800" y="6477001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4F2451F-8480-4756-8A6B-0AFD2CD119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4254" y="2733667"/>
            <a:ext cx="11277600" cy="3348478"/>
          </a:xfrm>
        </p:spPr>
        <p:txBody>
          <a:bodyPr>
            <a:normAutofit fontScale="90000"/>
          </a:bodyPr>
          <a:lstStyle/>
          <a:p>
            <a:r>
              <a:rPr lang="ru-RU" sz="5300" dirty="0">
                <a:effectLst/>
              </a:rPr>
              <a:t>Решение практико-ориентированных задач при подготовке к ОГЭ по математике.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9564" y="200890"/>
            <a:ext cx="11277600" cy="9144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Тема урока:</a:t>
            </a:r>
            <a:endParaRPr lang="ru-RU" sz="5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31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Вспомним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3200" b="1" dirty="0" smtClean="0"/>
              <a:t>50% от 400;  </a:t>
            </a:r>
          </a:p>
          <a:p>
            <a:pPr lvl="0"/>
            <a:r>
              <a:rPr lang="ru-RU" sz="3200" b="1" dirty="0" smtClean="0">
                <a:solidFill>
                  <a:srgbClr val="00B050"/>
                </a:solidFill>
              </a:rPr>
              <a:t>200</a:t>
            </a:r>
            <a:r>
              <a:rPr lang="ru-RU" sz="3200" b="1" dirty="0">
                <a:solidFill>
                  <a:srgbClr val="00B050"/>
                </a:solidFill>
              </a:rPr>
              <a:t>;</a:t>
            </a:r>
          </a:p>
          <a:p>
            <a:pPr marL="0" lvl="0" indent="0">
              <a:buNone/>
            </a:pPr>
            <a:r>
              <a:rPr lang="ru-RU" sz="3200" b="1" dirty="0"/>
              <a:t>10% от 20; </a:t>
            </a:r>
          </a:p>
          <a:p>
            <a:pPr lvl="0"/>
            <a:r>
              <a:rPr lang="ru-RU" sz="3200" b="1" dirty="0">
                <a:solidFill>
                  <a:srgbClr val="00B050"/>
                </a:solidFill>
              </a:rPr>
              <a:t>2;</a:t>
            </a:r>
          </a:p>
          <a:p>
            <a:pPr marL="0" lvl="0" indent="0">
              <a:buNone/>
            </a:pPr>
            <a:r>
              <a:rPr lang="ru-RU" sz="3200" b="1" dirty="0"/>
              <a:t>Найдите число: </a:t>
            </a:r>
          </a:p>
          <a:p>
            <a:pPr marL="0" lvl="0" indent="0">
              <a:buNone/>
            </a:pPr>
            <a:r>
              <a:rPr lang="ru-RU" sz="3200" b="1" dirty="0"/>
              <a:t>если 1% равен 3; </a:t>
            </a:r>
            <a:endParaRPr lang="ru-RU" sz="3200" b="1" dirty="0" smtClean="0"/>
          </a:p>
          <a:p>
            <a:pPr lvl="0"/>
            <a:r>
              <a:rPr lang="ru-RU" sz="3200" b="1" dirty="0">
                <a:solidFill>
                  <a:srgbClr val="00B050"/>
                </a:solidFill>
              </a:rPr>
              <a:t>300</a:t>
            </a:r>
            <a:r>
              <a:rPr lang="ru-RU" sz="3200" b="1" dirty="0" smtClean="0">
                <a:solidFill>
                  <a:srgbClr val="00B050"/>
                </a:solidFill>
              </a:rPr>
              <a:t>;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sz="3200" b="1" dirty="0"/>
              <a:t>10% равно 40; </a:t>
            </a:r>
          </a:p>
          <a:p>
            <a:pPr lvl="0"/>
            <a:r>
              <a:rPr lang="ru-RU" sz="3200" b="1" dirty="0" smtClean="0">
                <a:solidFill>
                  <a:srgbClr val="00B050"/>
                </a:solidFill>
              </a:rPr>
              <a:t>400;</a:t>
            </a:r>
          </a:p>
          <a:p>
            <a:pPr marL="0" lvl="0" indent="0">
              <a:buNone/>
            </a:pPr>
            <a:r>
              <a:rPr lang="ru-RU" sz="3200" b="1" dirty="0"/>
              <a:t>Сколько процентов число 50 составляет от числа 200?</a:t>
            </a:r>
          </a:p>
          <a:p>
            <a:pPr lvl="0"/>
            <a:r>
              <a:rPr lang="ru-RU" sz="3200" b="1" dirty="0">
                <a:solidFill>
                  <a:srgbClr val="00B050"/>
                </a:solidFill>
              </a:rPr>
              <a:t>25%;	</a:t>
            </a:r>
            <a:endParaRPr lang="ru-RU" sz="3200" b="1" dirty="0" smtClean="0">
              <a:solidFill>
                <a:srgbClr val="00B050"/>
              </a:solidFill>
            </a:endParaRPr>
          </a:p>
          <a:p>
            <a:pPr marL="0" lvl="0" indent="0">
              <a:buNone/>
            </a:pPr>
            <a:r>
              <a:rPr lang="ru-RU" sz="3200" b="1" dirty="0"/>
              <a:t>Сколько процентов число 200 составляет от числа 50?</a:t>
            </a:r>
          </a:p>
          <a:p>
            <a:r>
              <a:rPr lang="ru-RU" sz="3200" b="1" dirty="0">
                <a:solidFill>
                  <a:srgbClr val="00B050"/>
                </a:solidFill>
              </a:rPr>
              <a:t>400%.</a:t>
            </a:r>
          </a:p>
          <a:p>
            <a:pPr lvl="0"/>
            <a:endParaRPr lang="ru-RU" b="1" dirty="0"/>
          </a:p>
          <a:p>
            <a:pPr lvl="0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431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4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6" descr="C:\Documents and Settings\Admin\Рабочий стол\depositphotos_2344469-Group-of-school-ki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24" y="4500570"/>
            <a:ext cx="3288441" cy="2013086"/>
          </a:xfrm>
          <a:prstGeom prst="rect">
            <a:avLst/>
          </a:prstGeom>
          <a:noFill/>
        </p:spPr>
      </p:pic>
      <p:sp>
        <p:nvSpPr>
          <p:cNvPr id="172039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1698625" y="2928938"/>
            <a:ext cx="10493375" cy="3228975"/>
          </a:xfrm>
        </p:spPr>
        <p:txBody>
          <a:bodyPr>
            <a:normAutofit/>
          </a:bodyPr>
          <a:lstStyle/>
          <a:p>
            <a:pPr marL="273050" indent="-273050" eaLnBrk="1" hangingPunct="1">
              <a:lnSpc>
                <a:spcPct val="60000"/>
              </a:lnSpc>
            </a:pP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60000"/>
              </a:lnSpc>
              <a:buFont typeface="Wingdings" pitchFamily="2" charset="2"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60000"/>
              </a:lnSpc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48414" y="383533"/>
            <a:ext cx="466461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Работаем устно!</a:t>
            </a:r>
          </a:p>
        </p:txBody>
      </p:sp>
      <p:grpSp>
        <p:nvGrpSpPr>
          <p:cNvPr id="2" name="Group 89"/>
          <p:cNvGrpSpPr>
            <a:grpSpLocks/>
          </p:cNvGrpSpPr>
          <p:nvPr/>
        </p:nvGrpSpPr>
        <p:grpSpPr bwMode="auto">
          <a:xfrm>
            <a:off x="1" y="9"/>
            <a:ext cx="12124267" cy="6835775"/>
            <a:chOff x="14" y="0"/>
            <a:chExt cx="5728" cy="4306"/>
          </a:xfrm>
        </p:grpSpPr>
        <p:sp>
          <p:nvSpPr>
            <p:cNvPr id="5129" name="Freeform 90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0" name="Freeform 91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1" name="Freeform 92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2" name="Freeform 93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3" name="Freeform 94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4" name="Freeform 95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96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5147" name="Arc 97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8" name="Arc 98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36" name="Freeform 99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7" name="Freeform 100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01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5145" name="Arc 10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6" name="Arc 10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04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5143" name="Arc 10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4" name="Arc 10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" name="Group 107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5141" name="Arc 10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2" name="Arc 10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005423" y="17324"/>
            <a:ext cx="10051662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Вычислите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42:10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Результат округлите до целого, если Вам нужно купить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количество ручек на сумму 42 рубля.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latin typeface="+mj-lt"/>
                <a:cs typeface="Times New Roman" pitchFamily="18" charset="0"/>
              </a:rPr>
              <a:t>	</a:t>
            </a:r>
            <a:endParaRPr lang="ru-RU" sz="3200" b="1" i="1" dirty="0" smtClean="0">
              <a:latin typeface="+mj-lt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>
                <a:latin typeface="+mj-lt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+mj-lt"/>
                <a:cs typeface="Times New Roman" pitchFamily="18" charset="0"/>
              </a:rPr>
              <a:t>       </a:t>
            </a:r>
            <a:r>
              <a:rPr lang="ru-RU" sz="3200" b="1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4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+mj-lt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Результат округлите до целого, если Вам нужно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42 человека разместить в спасательные шлюпки,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вместимость одной шлюпки 10 человек.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latin typeface="+mj-lt"/>
                <a:cs typeface="Times New Roman" pitchFamily="18" charset="0"/>
              </a:rPr>
              <a:t>	</a:t>
            </a:r>
            <a:endParaRPr lang="ru-RU" sz="3200" b="1" i="1" dirty="0" smtClean="0">
              <a:latin typeface="+mj-lt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>
                <a:latin typeface="+mj-lt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+mj-lt"/>
                <a:cs typeface="Times New Roman" pitchFamily="18" charset="0"/>
              </a:rPr>
              <a:t>        </a:t>
            </a:r>
            <a:r>
              <a:rPr lang="ru-RU" sz="3200" b="1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5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0" fill="hold"/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0" fill="hold"/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500"/>
                                        <p:tgtEl>
                                          <p:spTgt spid="389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4758" y="1102470"/>
            <a:ext cx="7579232" cy="5046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80" y="-357373"/>
            <a:ext cx="10515240" cy="2769989"/>
          </a:xfrm>
        </p:spPr>
        <p:txBody>
          <a:bodyPr/>
          <a:lstStyle/>
          <a:p>
            <a:pPr algn="ctr"/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>
                <a:solidFill>
                  <a:srgbClr val="FF0000"/>
                </a:solidFill>
              </a:rPr>
              <a:t>ВАЖНО</a:t>
            </a:r>
            <a:r>
              <a:rPr lang="ru-RU" sz="6000" b="1" dirty="0">
                <a:solidFill>
                  <a:srgbClr val="FF0000"/>
                </a:solidFill>
              </a:rPr>
              <a:t>! </a:t>
            </a:r>
            <a:r>
              <a:rPr lang="ru-RU" sz="6000" dirty="0"/>
              <a:t/>
            </a:r>
            <a:br>
              <a:rPr lang="ru-RU" sz="6000" dirty="0"/>
            </a:b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838080" y="2459082"/>
            <a:ext cx="10515240" cy="3083921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ru-RU" sz="3600" dirty="0" smtClean="0">
                <a:solidFill>
                  <a:srgbClr val="2D07A7"/>
                </a:solidFill>
              </a:rPr>
              <a:t>При </a:t>
            </a:r>
            <a:r>
              <a:rPr lang="ru-RU" sz="3600" dirty="0">
                <a:solidFill>
                  <a:srgbClr val="2D07A7"/>
                </a:solidFill>
              </a:rPr>
              <a:t>выполнении </a:t>
            </a:r>
            <a:r>
              <a:rPr lang="ru-RU" sz="3600" dirty="0" smtClean="0">
                <a:solidFill>
                  <a:srgbClr val="2D07A7"/>
                </a:solidFill>
              </a:rPr>
              <a:t>заданий </a:t>
            </a:r>
            <a:r>
              <a:rPr lang="ru-RU" sz="3600" dirty="0">
                <a:solidFill>
                  <a:srgbClr val="2D07A7"/>
                </a:solidFill>
              </a:rPr>
              <a:t>очень важно внимательно прочитать условие, не упустив важные факты и суть поставленного вопроса.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974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882147" y="638877"/>
            <a:ext cx="10515240" cy="1107996"/>
          </a:xfrm>
        </p:spPr>
        <p:txBody>
          <a:bodyPr/>
          <a:lstStyle/>
          <a:p>
            <a:pPr algn="ctr"/>
            <a:r>
              <a:rPr lang="ru-RU" b="1" dirty="0" smtClean="0"/>
              <a:t>Задачи с практическим содержанием</a:t>
            </a:r>
          </a:p>
          <a:p>
            <a:pPr algn="ctr"/>
            <a:r>
              <a:rPr lang="ru-RU" b="1" dirty="0" smtClean="0"/>
              <a:t>«Квартира»</a:t>
            </a:r>
            <a:endParaRPr lang="ru-RU" dirty="0"/>
          </a:p>
        </p:txBody>
      </p:sp>
      <p:pic>
        <p:nvPicPr>
          <p:cNvPr id="4" name="Picture 5" descr="C:\Documents and Settings\user\Рабочий стол\Рисунок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2212" y="2467787"/>
            <a:ext cx="3994151" cy="348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C:\Documents and Settings\user\Рабочий стол\Рисунок1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8733" y="1773946"/>
            <a:ext cx="4591051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1694" t="30394" r="13387" b="12115"/>
          <a:stretch/>
        </p:blipFill>
        <p:spPr>
          <a:xfrm>
            <a:off x="1366684" y="1871272"/>
            <a:ext cx="9596285" cy="4780261"/>
          </a:xfrm>
          <a:prstGeom prst="rect">
            <a:avLst/>
          </a:prstGeom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716" y="227473"/>
            <a:ext cx="10515600" cy="1748810"/>
          </a:xfrm>
        </p:spPr>
        <p:txBody>
          <a:bodyPr>
            <a:noAutofit/>
          </a:bodyPr>
          <a:lstStyle/>
          <a:p>
            <a:r>
              <a:rPr lang="ru-RU" sz="2400" dirty="0">
                <a:cs typeface="Times New Roman" pitchFamily="18" charset="0"/>
              </a:rPr>
              <a:t>На рисунке изображён план двухкомнатной квартиры в многоэтажном жилом доме. Сторона одной клетки на плане соответствует 0,4 </a:t>
            </a:r>
            <a:r>
              <a:rPr lang="ru-RU" sz="2400" dirty="0" smtClean="0">
                <a:cs typeface="Times New Roman" pitchFamily="18" charset="0"/>
              </a:rPr>
              <a:t>м. </a:t>
            </a:r>
            <a:r>
              <a:rPr lang="ru-RU" sz="2400" dirty="0">
                <a:cs typeface="Times New Roman" pitchFamily="18" charset="0"/>
              </a:rPr>
              <a:t>а условные обозначения двери и окна приведены в правой части рисунка</a:t>
            </a:r>
            <a:r>
              <a:rPr lang="ru-RU" sz="2400" dirty="0" smtClean="0">
                <a:cs typeface="Times New Roman" pitchFamily="18" charset="0"/>
              </a:rPr>
              <a:t>.</a:t>
            </a:r>
            <a:endParaRPr lang="ru-RU" sz="2400" dirty="0"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69606" y="227481"/>
            <a:ext cx="738664" cy="628773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</a:rPr>
              <a:t>Работаем с текстом</a:t>
            </a:r>
            <a:endParaRPr lang="ru-RU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00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66802"/>
            <a:ext cx="10515600" cy="1257198"/>
          </a:xfrm>
        </p:spPr>
        <p:txBody>
          <a:bodyPr>
            <a:noAutofit/>
          </a:bodyPr>
          <a:lstStyle/>
          <a:p>
            <a:r>
              <a:rPr lang="ru-RU" sz="2400" dirty="0" smtClean="0"/>
              <a:t>Вход </a:t>
            </a:r>
            <a:r>
              <a:rPr lang="ru-RU" sz="2400" dirty="0"/>
              <a:t>в квартиру находится в коридоре. Слева от входа в квартиру находится санузел, а в противоположном конце коридора – дверь в кладовую.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21694" t="30394" r="13387" b="12115"/>
          <a:stretch/>
        </p:blipFill>
        <p:spPr>
          <a:xfrm>
            <a:off x="1297860" y="1635290"/>
            <a:ext cx="9596285" cy="47802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4149218" y="5966410"/>
            <a:ext cx="1332367" cy="560439"/>
          </a:xfrm>
          <a:prstGeom prst="wedgeRoundRectCallout">
            <a:avLst>
              <a:gd name="adj1" fmla="val 90723"/>
              <a:gd name="adj2" fmla="val -60266"/>
              <a:gd name="adj3" fmla="val 16667"/>
            </a:avLst>
          </a:prstGeom>
          <a:solidFill>
            <a:srgbClr val="FFC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Вход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580109" y="5910765"/>
            <a:ext cx="1593017" cy="560439"/>
          </a:xfrm>
          <a:prstGeom prst="wedgeRoundRectCallout">
            <a:avLst>
              <a:gd name="adj1" fmla="val 45868"/>
              <a:gd name="adj2" fmla="val -107634"/>
              <a:gd name="adj3" fmla="val 16667"/>
            </a:avLst>
          </a:prstGeom>
          <a:solidFill>
            <a:srgbClr val="FFC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С</a:t>
            </a:r>
            <a:r>
              <a:rPr lang="ru-RU" sz="2800" b="1" dirty="0" smtClean="0">
                <a:solidFill>
                  <a:schemeClr val="tx1"/>
                </a:solidFill>
              </a:rPr>
              <a:t>анузел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9837179" y="5378141"/>
            <a:ext cx="1922207" cy="532616"/>
          </a:xfrm>
          <a:prstGeom prst="wedgeRoundRectCallout">
            <a:avLst>
              <a:gd name="adj1" fmla="val -97121"/>
              <a:gd name="adj2" fmla="val -11444"/>
              <a:gd name="adj3" fmla="val 16667"/>
            </a:avLst>
          </a:prstGeom>
          <a:solidFill>
            <a:srgbClr val="FFC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Кладовая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3018509" y="4845525"/>
            <a:ext cx="1922207" cy="532616"/>
          </a:xfrm>
          <a:prstGeom prst="wedgeRoundRectCallout">
            <a:avLst>
              <a:gd name="adj1" fmla="val 66050"/>
              <a:gd name="adj2" fmla="val 40245"/>
              <a:gd name="adj3" fmla="val 16667"/>
            </a:avLst>
          </a:prstGeom>
          <a:solidFill>
            <a:srgbClr val="FFC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Коридор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41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66802"/>
            <a:ext cx="10515600" cy="1257198"/>
          </a:xfrm>
        </p:spPr>
        <p:txBody>
          <a:bodyPr>
            <a:noAutofit/>
          </a:bodyPr>
          <a:lstStyle/>
          <a:p>
            <a:r>
              <a:rPr lang="ru-RU" sz="2400" dirty="0" smtClean="0"/>
              <a:t>Рядом с кладовой находится спальня, из которой можно пройти на одну из застеклённых лоджий. Самое большое по площади помещение – гостиная, откуда можно попасть в коридор и на кухню. Из кухни также можно попасть на застеклённую </a:t>
            </a:r>
            <a:r>
              <a:rPr lang="ru-RU" sz="2400" dirty="0"/>
              <a:t>лоджию.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21694" t="30394" r="13387" b="12115"/>
          <a:stretch/>
        </p:blipFill>
        <p:spPr>
          <a:xfrm>
            <a:off x="1297860" y="1635290"/>
            <a:ext cx="9596285" cy="47802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4149218" y="5966410"/>
            <a:ext cx="1332367" cy="560439"/>
          </a:xfrm>
          <a:prstGeom prst="wedgeRoundRectCallout">
            <a:avLst>
              <a:gd name="adj1" fmla="val 90723"/>
              <a:gd name="adj2" fmla="val -60266"/>
              <a:gd name="adj3" fmla="val 16667"/>
            </a:avLst>
          </a:prstGeom>
          <a:solidFill>
            <a:srgbClr val="FFC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Вход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580109" y="5910765"/>
            <a:ext cx="1593017" cy="560439"/>
          </a:xfrm>
          <a:prstGeom prst="wedgeRoundRectCallout">
            <a:avLst>
              <a:gd name="adj1" fmla="val 45868"/>
              <a:gd name="adj2" fmla="val -107634"/>
              <a:gd name="adj3" fmla="val 16667"/>
            </a:avLst>
          </a:prstGeom>
          <a:solidFill>
            <a:srgbClr val="FFC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С</a:t>
            </a:r>
            <a:r>
              <a:rPr lang="ru-RU" sz="2800" b="1" dirty="0" smtClean="0">
                <a:solidFill>
                  <a:schemeClr val="tx1"/>
                </a:solidFill>
              </a:rPr>
              <a:t>анузел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9923211" y="5332231"/>
            <a:ext cx="1941871" cy="560439"/>
          </a:xfrm>
          <a:prstGeom prst="wedgeRoundRectCallout">
            <a:avLst>
              <a:gd name="adj1" fmla="val -98134"/>
              <a:gd name="adj2" fmla="val 8156"/>
              <a:gd name="adj3" fmla="val 16667"/>
            </a:avLst>
          </a:prstGeom>
          <a:solidFill>
            <a:srgbClr val="FFC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Кладовая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9591373" y="4129444"/>
            <a:ext cx="1922207" cy="532616"/>
          </a:xfrm>
          <a:prstGeom prst="wedgeRoundRectCallout">
            <a:avLst>
              <a:gd name="adj1" fmla="val -97121"/>
              <a:gd name="adj2" fmla="val -11444"/>
              <a:gd name="adj3" fmla="val 16667"/>
            </a:avLst>
          </a:prstGeom>
          <a:solidFill>
            <a:srgbClr val="FFC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Спальня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9488134" y="2375953"/>
            <a:ext cx="1922207" cy="532616"/>
          </a:xfrm>
          <a:prstGeom prst="wedgeRoundRectCallout">
            <a:avLst>
              <a:gd name="adj1" fmla="val -97121"/>
              <a:gd name="adj2" fmla="val -11444"/>
              <a:gd name="adj3" fmla="val 16667"/>
            </a:avLst>
          </a:prstGeom>
          <a:solidFill>
            <a:srgbClr val="FFC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Лоджия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4149213" y="2109645"/>
            <a:ext cx="2281083" cy="532616"/>
          </a:xfrm>
          <a:prstGeom prst="wedgeRoundRectCallout">
            <a:avLst>
              <a:gd name="adj1" fmla="val -308"/>
              <a:gd name="adj2" fmla="val 125162"/>
              <a:gd name="adj3" fmla="val 16667"/>
            </a:avLst>
          </a:prstGeom>
          <a:solidFill>
            <a:srgbClr val="FFC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Гостиная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80109" y="3052758"/>
            <a:ext cx="1593017" cy="532616"/>
          </a:xfrm>
          <a:prstGeom prst="wedgeRoundRectCallout">
            <a:avLst>
              <a:gd name="adj1" fmla="val 70216"/>
              <a:gd name="adj2" fmla="val 73474"/>
              <a:gd name="adj3" fmla="val 16667"/>
            </a:avLst>
          </a:prstGeom>
          <a:solidFill>
            <a:srgbClr val="FFC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Кухня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511282" y="1755763"/>
            <a:ext cx="1922207" cy="532616"/>
          </a:xfrm>
          <a:prstGeom prst="wedgeRoundRectCallout">
            <a:avLst>
              <a:gd name="adj1" fmla="val 54286"/>
              <a:gd name="adj2" fmla="val 71627"/>
              <a:gd name="adj3" fmla="val 16667"/>
            </a:avLst>
          </a:prstGeom>
          <a:solidFill>
            <a:srgbClr val="FFC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Лоджия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3018509" y="4845525"/>
            <a:ext cx="1922207" cy="532616"/>
          </a:xfrm>
          <a:prstGeom prst="wedgeRoundRectCallout">
            <a:avLst>
              <a:gd name="adj1" fmla="val 66050"/>
              <a:gd name="adj2" fmla="val 40245"/>
              <a:gd name="adj3" fmla="val 16667"/>
            </a:avLst>
          </a:prstGeom>
          <a:solidFill>
            <a:srgbClr val="FFCC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Коридор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05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/>
              <a:t>1. </a:t>
            </a:r>
            <a:r>
              <a:rPr lang="ru-RU" sz="2400" dirty="0"/>
              <a:t>Для объектов, указанных в таблице, определите, какими цифрами они обозначены на плане. Заполните таблицу, в бланк перенесите последовательность четырёх цифр без пробелов, запятых и других дополнительных символов.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2094527"/>
            <a:ext cx="6467168" cy="28438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4938349"/>
            <a:ext cx="8543925" cy="1047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29933" y="5335227"/>
            <a:ext cx="66784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4                   3               6           5</a:t>
            </a:r>
            <a:endParaRPr lang="ru-RU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425658"/>
              </p:ext>
            </p:extLst>
          </p:nvPr>
        </p:nvGraphicFramePr>
        <p:xfrm>
          <a:off x="9232493" y="5986099"/>
          <a:ext cx="2959515" cy="70104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91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52353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3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6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98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/>
              <a:t>2</a:t>
            </a:r>
            <a:r>
              <a:rPr lang="ru-RU" sz="2800" b="1" dirty="0" smtClean="0"/>
              <a:t>. </a:t>
            </a:r>
            <a:r>
              <a:rPr lang="ru-RU" sz="2800" dirty="0"/>
              <a:t>Найдите площадь гостиной.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Ответ </a:t>
            </a:r>
            <a:r>
              <a:rPr lang="ru-RU" sz="2800" dirty="0"/>
              <a:t>дайте в квадратных метрах.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37330" t="30394" r="40298" b="29655"/>
          <a:stretch/>
        </p:blipFill>
        <p:spPr>
          <a:xfrm>
            <a:off x="838205" y="1690693"/>
            <a:ext cx="4689297" cy="471024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3308285" y="5582319"/>
            <a:ext cx="27877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Гостиная</a:t>
            </a: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57635" y="1690692"/>
            <a:ext cx="62956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</a:rPr>
              <a:t>Площадь гостиной (в клетках): </a:t>
            </a:r>
          </a:p>
          <a:p>
            <a:r>
              <a:rPr lang="ru-RU" sz="3200" i="0" dirty="0" err="1" smtClean="0">
                <a:solidFill>
                  <a:srgbClr val="000000"/>
                </a:solidFill>
              </a:rPr>
              <a:t>S</a:t>
            </a:r>
            <a:r>
              <a:rPr lang="ru-RU" sz="3200" i="0" baseline="-25000" dirty="0" err="1" smtClean="0">
                <a:solidFill>
                  <a:srgbClr val="000000"/>
                </a:solidFill>
              </a:rPr>
              <a:t>гостиной</a:t>
            </a:r>
            <a:r>
              <a:rPr lang="ru-RU" sz="3200" i="0" baseline="-25000" dirty="0" smtClean="0">
                <a:solidFill>
                  <a:srgbClr val="000000"/>
                </a:solidFill>
              </a:rPr>
              <a:t> </a:t>
            </a:r>
            <a:r>
              <a:rPr lang="ru-RU" sz="3200" i="0" dirty="0" smtClean="0">
                <a:solidFill>
                  <a:srgbClr val="000000"/>
                </a:solidFill>
              </a:rPr>
              <a:t>= 12 · 12 = 144 (клетки) .</a:t>
            </a:r>
          </a:p>
          <a:p>
            <a:r>
              <a:rPr lang="ru-RU" sz="3200" i="0" dirty="0" smtClean="0">
                <a:solidFill>
                  <a:srgbClr val="000000"/>
                </a:solidFill>
              </a:rPr>
              <a:t>Сторона одной клетки на плане соответствует 0,4 м, тогда площадь одной клетки:</a:t>
            </a:r>
          </a:p>
          <a:p>
            <a:r>
              <a:rPr lang="en-US" sz="3200" i="0" dirty="0" smtClean="0">
                <a:solidFill>
                  <a:srgbClr val="000000"/>
                </a:solidFill>
              </a:rPr>
              <a:t>S</a:t>
            </a:r>
            <a:r>
              <a:rPr lang="ru-RU" sz="3200" i="0" baseline="-25000" dirty="0" smtClean="0">
                <a:solidFill>
                  <a:srgbClr val="000000"/>
                </a:solidFill>
              </a:rPr>
              <a:t> клетки</a:t>
            </a:r>
            <a:r>
              <a:rPr lang="en-US" sz="3200" i="0" dirty="0" smtClean="0">
                <a:solidFill>
                  <a:srgbClr val="000000"/>
                </a:solidFill>
              </a:rPr>
              <a:t> = 0,4</a:t>
            </a:r>
            <a:r>
              <a:rPr lang="ru-RU" sz="3200" i="0" dirty="0" smtClean="0">
                <a:solidFill>
                  <a:srgbClr val="000000"/>
                </a:solidFill>
              </a:rPr>
              <a:t> · </a:t>
            </a:r>
            <a:r>
              <a:rPr lang="en-US" sz="3200" i="0" dirty="0" smtClean="0">
                <a:solidFill>
                  <a:srgbClr val="000000"/>
                </a:solidFill>
              </a:rPr>
              <a:t>0,4 = 0,16 (</a:t>
            </a:r>
            <a:r>
              <a:rPr lang="ru-RU" sz="3200" i="0" dirty="0" smtClean="0">
                <a:solidFill>
                  <a:srgbClr val="000000"/>
                </a:solidFill>
              </a:rPr>
              <a:t>м</a:t>
            </a:r>
            <a:r>
              <a:rPr lang="ru-RU" sz="3200" i="0" baseline="30000" dirty="0" smtClean="0">
                <a:solidFill>
                  <a:srgbClr val="000000"/>
                </a:solidFill>
              </a:rPr>
              <a:t>2</a:t>
            </a:r>
            <a:r>
              <a:rPr lang="ru-RU" sz="3200" i="0" dirty="0" smtClean="0">
                <a:solidFill>
                  <a:srgbClr val="000000"/>
                </a:solidFill>
              </a:rPr>
              <a:t>).</a:t>
            </a:r>
          </a:p>
          <a:p>
            <a:r>
              <a:rPr lang="ru-RU" sz="3200" i="0" dirty="0" smtClean="0">
                <a:solidFill>
                  <a:srgbClr val="000000"/>
                </a:solidFill>
              </a:rPr>
              <a:t>Площадь гостиной (в м</a:t>
            </a:r>
            <a:r>
              <a:rPr lang="ru-RU" sz="3200" i="0" baseline="30000" dirty="0" smtClean="0">
                <a:solidFill>
                  <a:srgbClr val="000000"/>
                </a:solidFill>
              </a:rPr>
              <a:t>2 </a:t>
            </a:r>
            <a:r>
              <a:rPr lang="ru-RU" sz="3200" i="0" dirty="0" smtClean="0">
                <a:solidFill>
                  <a:srgbClr val="000000"/>
                </a:solidFill>
              </a:rPr>
              <a:t>):</a:t>
            </a:r>
          </a:p>
          <a:p>
            <a:r>
              <a:rPr lang="en-US" sz="3200" i="0" dirty="0" smtClean="0">
                <a:solidFill>
                  <a:srgbClr val="000000"/>
                </a:solidFill>
              </a:rPr>
              <a:t>S</a:t>
            </a:r>
            <a:r>
              <a:rPr lang="ru-RU" sz="3200" i="0" baseline="-25000" dirty="0" smtClean="0">
                <a:solidFill>
                  <a:srgbClr val="000000"/>
                </a:solidFill>
              </a:rPr>
              <a:t>гостиной </a:t>
            </a:r>
            <a:r>
              <a:rPr lang="en-US" sz="3200" i="0" dirty="0" smtClean="0">
                <a:solidFill>
                  <a:srgbClr val="000000"/>
                </a:solidFill>
              </a:rPr>
              <a:t>= 0,16</a:t>
            </a:r>
            <a:r>
              <a:rPr lang="ru-RU" sz="3200" i="0" dirty="0" smtClean="0">
                <a:solidFill>
                  <a:srgbClr val="000000"/>
                </a:solidFill>
              </a:rPr>
              <a:t>  · </a:t>
            </a:r>
            <a:r>
              <a:rPr lang="en-US" sz="3200" i="0" dirty="0" smtClean="0">
                <a:solidFill>
                  <a:srgbClr val="000000"/>
                </a:solidFill>
              </a:rPr>
              <a:t>144 = 23,04 (</a:t>
            </a:r>
            <a:r>
              <a:rPr lang="ru-RU" sz="3200" i="0" dirty="0" smtClean="0">
                <a:solidFill>
                  <a:srgbClr val="000000"/>
                </a:solidFill>
              </a:rPr>
              <a:t>м</a:t>
            </a:r>
            <a:r>
              <a:rPr lang="ru-RU" sz="3200" i="0" baseline="30000" dirty="0" smtClean="0">
                <a:solidFill>
                  <a:srgbClr val="000000"/>
                </a:solidFill>
              </a:rPr>
              <a:t>2</a:t>
            </a:r>
            <a:r>
              <a:rPr lang="ru-RU" sz="3200" i="0" dirty="0" smtClean="0">
                <a:solidFill>
                  <a:srgbClr val="000000"/>
                </a:solidFill>
              </a:rPr>
              <a:t>) .</a:t>
            </a:r>
            <a:endParaRPr lang="ru-RU" sz="3200" dirty="0">
              <a:solidFill>
                <a:prstClr val="black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403466"/>
              </p:ext>
            </p:extLst>
          </p:nvPr>
        </p:nvGraphicFramePr>
        <p:xfrm>
          <a:off x="9232493" y="5986099"/>
          <a:ext cx="2959515" cy="70104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91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52353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2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3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,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0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432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6364" y="1433946"/>
            <a:ext cx="11563927" cy="4246418"/>
          </a:xfrm>
        </p:spPr>
        <p:txBody>
          <a:bodyPr>
            <a:noAutofit/>
          </a:bodyPr>
          <a:lstStyle/>
          <a:p>
            <a:r>
              <a:rPr lang="ru-RU" b="1" dirty="0" smtClean="0"/>
              <a:t>Способствовать </a:t>
            </a:r>
            <a:r>
              <a:rPr lang="ru-RU" b="1" dirty="0"/>
              <a:t>формированию умения решать задачи нестандартного развивающего характера с применением  их в практической деятельности , применяя изученные свойства и формулы в решении практико-ориентированных жизненных задач.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2691" y="519546"/>
            <a:ext cx="11277600" cy="9144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0070C0"/>
                </a:solidFill>
              </a:rPr>
              <a:t>Цель урока:</a:t>
            </a:r>
          </a:p>
        </p:txBody>
      </p:sp>
    </p:spTree>
    <p:extLst>
      <p:ext uri="{BB962C8B-B14F-4D97-AF65-F5344CB8AC3E}">
        <p14:creationId xmlns:p14="http://schemas.microsoft.com/office/powerpoint/2010/main" val="293041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/>
              <a:t>3</a:t>
            </a:r>
            <a:r>
              <a:rPr lang="ru-RU" sz="2800" b="1" dirty="0" smtClean="0"/>
              <a:t>. </a:t>
            </a:r>
            <a:r>
              <a:rPr lang="ru-RU" sz="2800" dirty="0"/>
              <a:t>На сколько процентов площадь коридора больше площади кухни?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1695" t="30394" r="23043" b="12115"/>
          <a:stretch/>
        </p:blipFill>
        <p:spPr>
          <a:xfrm>
            <a:off x="0" y="1845702"/>
            <a:ext cx="7435921" cy="435133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695129" y="5640752"/>
            <a:ext cx="27877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коридор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0329" y="4343322"/>
            <a:ext cx="27877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кухня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36647" y="1859046"/>
            <a:ext cx="485535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</a:rPr>
              <a:t>     Найдём площадь:</a:t>
            </a:r>
          </a:p>
          <a:p>
            <a:endParaRPr lang="ru-RU" sz="3200" dirty="0" smtClean="0">
              <a:solidFill>
                <a:srgbClr val="000000"/>
              </a:solidFill>
            </a:endParaRPr>
          </a:p>
          <a:p>
            <a:r>
              <a:rPr lang="en-US" sz="3200" dirty="0" smtClean="0">
                <a:solidFill>
                  <a:srgbClr val="000000"/>
                </a:solidFill>
              </a:rPr>
              <a:t>S</a:t>
            </a:r>
            <a:r>
              <a:rPr lang="ru-RU" sz="3200" baseline="-25000" dirty="0" smtClean="0">
                <a:solidFill>
                  <a:srgbClr val="000000"/>
                </a:solidFill>
              </a:rPr>
              <a:t>кухни</a:t>
            </a:r>
            <a:r>
              <a:rPr lang="en-US" sz="3200" dirty="0" smtClean="0">
                <a:solidFill>
                  <a:srgbClr val="000000"/>
                </a:solidFill>
              </a:rPr>
              <a:t> =</a:t>
            </a:r>
            <a:r>
              <a:rPr lang="ru-RU" sz="3200" dirty="0" smtClean="0">
                <a:solidFill>
                  <a:srgbClr val="000000"/>
                </a:solidFill>
              </a:rPr>
              <a:t> 8</a:t>
            </a:r>
            <a:r>
              <a:rPr lang="en-US" sz="3200" dirty="0" smtClean="0">
                <a:solidFill>
                  <a:srgbClr val="000000"/>
                </a:solidFill>
              </a:rPr>
              <a:t> ·</a:t>
            </a:r>
            <a:r>
              <a:rPr lang="ru-RU" sz="3200" dirty="0" smtClean="0">
                <a:solidFill>
                  <a:srgbClr val="000000"/>
                </a:solidFill>
              </a:rPr>
              <a:t> 10</a:t>
            </a:r>
            <a:r>
              <a:rPr lang="en-US" sz="3200" dirty="0" smtClean="0">
                <a:solidFill>
                  <a:srgbClr val="000000"/>
                </a:solidFill>
              </a:rPr>
              <a:t> = 8</a:t>
            </a:r>
            <a:r>
              <a:rPr lang="ru-RU" sz="3200" dirty="0" smtClean="0">
                <a:solidFill>
                  <a:srgbClr val="000000"/>
                </a:solidFill>
              </a:rPr>
              <a:t>0</a:t>
            </a:r>
            <a:r>
              <a:rPr lang="en-US" sz="3200" dirty="0" smtClean="0">
                <a:solidFill>
                  <a:srgbClr val="000000"/>
                </a:solidFill>
              </a:rPr>
              <a:t> (</a:t>
            </a:r>
            <a:r>
              <a:rPr lang="ru-RU" sz="3200" dirty="0" err="1" smtClean="0">
                <a:solidFill>
                  <a:srgbClr val="000000"/>
                </a:solidFill>
              </a:rPr>
              <a:t>кл</a:t>
            </a:r>
            <a:r>
              <a:rPr lang="ru-RU" sz="3200" dirty="0" smtClean="0">
                <a:solidFill>
                  <a:srgbClr val="000000"/>
                </a:solidFill>
              </a:rPr>
              <a:t>.</a:t>
            </a:r>
            <a:r>
              <a:rPr lang="en-US" sz="3200" dirty="0" smtClean="0">
                <a:solidFill>
                  <a:srgbClr val="000000"/>
                </a:solidFill>
              </a:rPr>
              <a:t>)</a:t>
            </a:r>
            <a:endParaRPr lang="ru-RU" sz="3200" dirty="0" smtClean="0">
              <a:solidFill>
                <a:srgbClr val="000000"/>
              </a:solidFill>
            </a:endParaRPr>
          </a:p>
          <a:p>
            <a:endParaRPr lang="en-US" sz="3200" dirty="0" smtClean="0">
              <a:solidFill>
                <a:srgbClr val="000000"/>
              </a:solidFill>
            </a:endParaRPr>
          </a:p>
          <a:p>
            <a:r>
              <a:rPr lang="en-US" sz="3200" dirty="0" smtClean="0">
                <a:solidFill>
                  <a:srgbClr val="000000"/>
                </a:solidFill>
              </a:rPr>
              <a:t>S</a:t>
            </a:r>
            <a:r>
              <a:rPr lang="ru-RU" sz="3200" baseline="-25000" dirty="0" err="1" smtClean="0">
                <a:solidFill>
                  <a:srgbClr val="000000"/>
                </a:solidFill>
              </a:rPr>
              <a:t>кор</a:t>
            </a:r>
            <a:r>
              <a:rPr lang="ru-RU" sz="3200" baseline="-25000" dirty="0" smtClean="0">
                <a:solidFill>
                  <a:srgbClr val="000000"/>
                </a:solidFill>
              </a:rPr>
              <a:t>.</a:t>
            </a:r>
            <a:r>
              <a:rPr lang="en-US" sz="3200" dirty="0" smtClean="0">
                <a:solidFill>
                  <a:srgbClr val="000000"/>
                </a:solidFill>
              </a:rPr>
              <a:t> =</a:t>
            </a:r>
            <a:r>
              <a:rPr lang="ru-RU" sz="3200" dirty="0" smtClean="0">
                <a:solidFill>
                  <a:srgbClr val="000000"/>
                </a:solidFill>
              </a:rPr>
              <a:t> 6</a:t>
            </a:r>
            <a:r>
              <a:rPr lang="en-US" sz="3200" dirty="0" smtClean="0">
                <a:solidFill>
                  <a:srgbClr val="000000"/>
                </a:solidFill>
              </a:rPr>
              <a:t> ·</a:t>
            </a:r>
            <a:r>
              <a:rPr lang="ru-RU" sz="3200" dirty="0" smtClean="0">
                <a:solidFill>
                  <a:srgbClr val="000000"/>
                </a:solidFill>
              </a:rPr>
              <a:t> 17 + 6 · 5 </a:t>
            </a:r>
            <a:r>
              <a:rPr lang="en-US" sz="3200" dirty="0" smtClean="0">
                <a:solidFill>
                  <a:srgbClr val="000000"/>
                </a:solidFill>
              </a:rPr>
              <a:t>=</a:t>
            </a:r>
            <a:r>
              <a:rPr lang="ru-RU" sz="3200" dirty="0" smtClean="0">
                <a:solidFill>
                  <a:srgbClr val="000000"/>
                </a:solidFill>
              </a:rPr>
              <a:t>132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  <a:r>
              <a:rPr lang="ru-RU" sz="3200" dirty="0" smtClean="0">
                <a:solidFill>
                  <a:srgbClr val="000000"/>
                </a:solidFill>
              </a:rPr>
              <a:t>                         </a:t>
            </a:r>
            <a:r>
              <a:rPr lang="en-US" sz="3200" dirty="0" smtClean="0">
                <a:solidFill>
                  <a:srgbClr val="000000"/>
                </a:solidFill>
              </a:rPr>
              <a:t>(</a:t>
            </a:r>
            <a:r>
              <a:rPr lang="ru-RU" sz="3200" dirty="0" err="1" smtClean="0">
                <a:solidFill>
                  <a:srgbClr val="000000"/>
                </a:solidFill>
              </a:rPr>
              <a:t>кл</a:t>
            </a:r>
            <a:r>
              <a:rPr lang="ru-RU" sz="3200" dirty="0" smtClean="0">
                <a:solidFill>
                  <a:srgbClr val="000000"/>
                </a:solidFill>
              </a:rPr>
              <a:t>.</a:t>
            </a:r>
            <a:r>
              <a:rPr lang="en-US" sz="3200" dirty="0" smtClean="0">
                <a:solidFill>
                  <a:srgbClr val="000000"/>
                </a:solidFill>
              </a:rPr>
              <a:t>)</a:t>
            </a: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63333" y="2997575"/>
            <a:ext cx="7065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10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258" y="3019793"/>
            <a:ext cx="2101505" cy="16703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56084" y="3639676"/>
            <a:ext cx="7065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25753" y="4689357"/>
            <a:ext cx="3605595" cy="128839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18349" y="4767215"/>
            <a:ext cx="7065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17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58673" y="5105277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</a:rPr>
              <a:t>6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945765" y="4915380"/>
            <a:ext cx="1256380" cy="106236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77438" y="4938915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</a:rPr>
              <a:t>6</a:t>
            </a:r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223439" y="5360181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5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4088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/>
      <p:bldP spid="11" grpId="0" animBg="1"/>
      <p:bldP spid="12" grpId="0"/>
      <p:bldP spid="13" grpId="0"/>
      <p:bldP spid="14" grpId="0" animBg="1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/>
              <a:t>3</a:t>
            </a:r>
            <a:r>
              <a:rPr lang="ru-RU" sz="2800" b="1" dirty="0" smtClean="0"/>
              <a:t>. </a:t>
            </a:r>
            <a:r>
              <a:rPr lang="ru-RU" sz="2800" dirty="0"/>
              <a:t>На сколько процентов площадь коридора больше площади кухни?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592826"/>
                <a:ext cx="10515600" cy="4351338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ru-RU" sz="3200" b="1" dirty="0" smtClean="0">
                    <a:solidFill>
                      <a:srgbClr val="00B050"/>
                    </a:solidFill>
                  </a:rPr>
                  <a:t>Кухня – 80 клеток </a:t>
                </a:r>
              </a:p>
              <a:p>
                <a:pPr marL="0" indent="0">
                  <a:buNone/>
                </a:pPr>
                <a:r>
                  <a:rPr lang="ru-RU" sz="3200" b="1" dirty="0" smtClean="0">
                    <a:solidFill>
                      <a:srgbClr val="00B050"/>
                    </a:solidFill>
                  </a:rPr>
                  <a:t>Коридор </a:t>
                </a:r>
                <a:r>
                  <a:rPr lang="ru-RU" sz="3200" b="1" dirty="0">
                    <a:solidFill>
                      <a:srgbClr val="00B050"/>
                    </a:solidFill>
                  </a:rPr>
                  <a:t>– </a:t>
                </a:r>
                <a:r>
                  <a:rPr lang="ru-RU" sz="3200" b="1" dirty="0" smtClean="0">
                    <a:solidFill>
                      <a:srgbClr val="00B050"/>
                    </a:solidFill>
                  </a:rPr>
                  <a:t>132 </a:t>
                </a:r>
                <a:r>
                  <a:rPr lang="ru-RU" sz="3200" b="1" dirty="0">
                    <a:solidFill>
                      <a:srgbClr val="00B050"/>
                    </a:solidFill>
                  </a:rPr>
                  <a:t>клеток </a:t>
                </a:r>
                <a:r>
                  <a:rPr lang="ru-RU" sz="3200" b="1" dirty="0" smtClean="0">
                    <a:solidFill>
                      <a:srgbClr val="00B050"/>
                    </a:solidFill>
                  </a:rPr>
                  <a:t>         на </a:t>
                </a:r>
                <a:r>
                  <a:rPr lang="ru-RU" sz="3200" b="1" dirty="0">
                    <a:solidFill>
                      <a:srgbClr val="00B050"/>
                    </a:solidFill>
                  </a:rPr>
                  <a:t>сколько % </a:t>
                </a:r>
                <a:r>
                  <a:rPr lang="ru-RU" sz="3200" b="1" dirty="0" smtClean="0">
                    <a:solidFill>
                      <a:srgbClr val="00B050"/>
                    </a:solidFill>
                  </a:rPr>
                  <a:t>больше?</a:t>
                </a:r>
                <a:endParaRPr lang="ru-RU" sz="3200" b="1" dirty="0">
                  <a:solidFill>
                    <a:srgbClr val="00B050"/>
                  </a:solidFill>
                </a:endParaRPr>
              </a:p>
              <a:p>
                <a:pPr marL="0" indent="0">
                  <a:buNone/>
                </a:pPr>
                <a:r>
                  <a:rPr lang="ru-RU" sz="3200" b="1" dirty="0" smtClean="0">
                    <a:solidFill>
                      <a:srgbClr val="0000FF"/>
                    </a:solidFill>
                  </a:rPr>
                  <a:t>80 </a:t>
                </a:r>
                <a:r>
                  <a:rPr lang="ru-RU" sz="3200" b="1" dirty="0" err="1">
                    <a:solidFill>
                      <a:srgbClr val="0000FF"/>
                    </a:solidFill>
                  </a:rPr>
                  <a:t>кл</a:t>
                </a:r>
                <a:r>
                  <a:rPr lang="ru-RU" sz="3200" b="1" dirty="0">
                    <a:solidFill>
                      <a:srgbClr val="0000FF"/>
                    </a:solidFill>
                  </a:rPr>
                  <a:t> - 100%   </a:t>
                </a:r>
              </a:p>
              <a:p>
                <a:pPr marL="0" indent="0">
                  <a:buNone/>
                </a:pPr>
                <a:r>
                  <a:rPr lang="ru-RU" sz="3200" b="1" dirty="0" smtClean="0">
                    <a:solidFill>
                      <a:srgbClr val="0000FF"/>
                    </a:solidFill>
                  </a:rPr>
                  <a:t>132 </a:t>
                </a:r>
                <a:r>
                  <a:rPr lang="ru-RU" sz="3200" b="1" dirty="0" err="1" smtClean="0">
                    <a:solidFill>
                      <a:srgbClr val="0000FF"/>
                    </a:solidFill>
                  </a:rPr>
                  <a:t>кл</a:t>
                </a:r>
                <a:r>
                  <a:rPr lang="ru-RU" sz="3200" b="1" dirty="0" smtClean="0">
                    <a:solidFill>
                      <a:srgbClr val="0000FF"/>
                    </a:solidFill>
                  </a:rPr>
                  <a:t> - </a:t>
                </a:r>
                <a:r>
                  <a:rPr lang="ru-RU" sz="3200" b="1" dirty="0">
                    <a:solidFill>
                      <a:srgbClr val="0000FF"/>
                    </a:solidFill>
                  </a:rPr>
                  <a:t>x %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ru-RU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num>
                      <m:den>
                        <m:r>
                          <a:rPr lang="ru-RU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132</m:t>
                        </m:r>
                      </m:den>
                    </m:f>
                  </m:oMath>
                </a14:m>
                <a:r>
                  <a:rPr lang="ru-RU" sz="3200" dirty="0">
                    <a:solidFill>
                      <a:prstClr val="black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num>
                      <m:den>
                        <m:r>
                          <a:rPr lang="ru-RU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х</m:t>
                        </m:r>
                      </m:den>
                    </m:f>
                    <m:r>
                      <a:rPr lang="ru-RU" sz="32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3200" dirty="0">
                    <a:solidFill>
                      <a:prstClr val="black"/>
                    </a:solidFill>
                  </a:rPr>
                  <a:t>          </a:t>
                </a:r>
                <a:endParaRPr lang="ru-RU" sz="3200" dirty="0" smtClean="0">
                  <a:solidFill>
                    <a:prstClr val="black"/>
                  </a:solidFill>
                </a:endParaRPr>
              </a:p>
              <a:p>
                <a:pPr marL="0" indent="0">
                  <a:buNone/>
                </a:pPr>
                <a:r>
                  <a:rPr lang="ru-RU" sz="3200" dirty="0" smtClean="0">
                    <a:solidFill>
                      <a:prstClr val="black"/>
                    </a:solidFill>
                  </a:rPr>
                  <a:t>х </a:t>
                </a:r>
                <a:r>
                  <a:rPr lang="ru-RU" sz="3200" dirty="0">
                    <a:solidFill>
                      <a:prstClr val="black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  <m:r>
                          <a:rPr lang="ru-RU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ru-RU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·</m:t>
                        </m:r>
                        <m:r>
                          <a:rPr lang="ru-RU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132</m:t>
                        </m:r>
                      </m:num>
                      <m:den>
                        <m:r>
                          <a:rPr lang="ru-RU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ru-RU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ru-RU" sz="3200" dirty="0">
                    <a:solidFill>
                      <a:prstClr val="black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ru-RU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·</m:t>
                        </m:r>
                        <m:r>
                          <a:rPr lang="ru-RU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132</m:t>
                        </m:r>
                      </m:num>
                      <m:den>
                        <m:r>
                          <a:rPr lang="ru-RU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ru-RU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3200" dirty="0">
                    <a:solidFill>
                      <a:prstClr val="black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 ·</m:t>
                        </m:r>
                        <m:r>
                          <a:rPr lang="ru-RU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33</m:t>
                        </m:r>
                      </m:num>
                      <m:den>
                        <m:r>
                          <a:rPr lang="ru-RU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ru-RU" sz="3200" dirty="0" smtClean="0">
                    <a:solidFill>
                      <a:prstClr val="black"/>
                    </a:solidFill>
                  </a:rPr>
                  <a:t> = 165 </a:t>
                </a:r>
                <a:r>
                  <a:rPr lang="ru-RU" sz="3200" dirty="0">
                    <a:solidFill>
                      <a:prstClr val="black"/>
                    </a:solidFill>
                  </a:rPr>
                  <a:t>(%)</a:t>
                </a:r>
              </a:p>
              <a:p>
                <a:pPr marL="0" indent="0">
                  <a:buNone/>
                </a:pPr>
                <a:r>
                  <a:rPr lang="ru-RU" sz="3200" dirty="0" smtClean="0">
                    <a:solidFill>
                      <a:srgbClr val="000000"/>
                    </a:solidFill>
                  </a:rPr>
                  <a:t>165 −</a:t>
                </a:r>
                <a:r>
                  <a:rPr lang="ru-RU" sz="3200" dirty="0">
                    <a:solidFill>
                      <a:srgbClr val="000000"/>
                    </a:solidFill>
                  </a:rPr>
                  <a:t> </a:t>
                </a:r>
                <a:r>
                  <a:rPr lang="ru-RU" sz="3200" dirty="0" smtClean="0">
                    <a:solidFill>
                      <a:srgbClr val="000000"/>
                    </a:solidFill>
                  </a:rPr>
                  <a:t>100 = 65 </a:t>
                </a:r>
                <a:r>
                  <a:rPr lang="ru-RU" sz="3200" dirty="0">
                    <a:solidFill>
                      <a:srgbClr val="000000"/>
                    </a:solidFill>
                  </a:rPr>
                  <a:t>(%)</a:t>
                </a:r>
                <a:endParaRPr lang="ru-RU" sz="3200" dirty="0">
                  <a:solidFill>
                    <a:prstClr val="black"/>
                  </a:solidFill>
                </a:endParaRPr>
              </a:p>
              <a:p>
                <a:pPr marL="0" indent="0">
                  <a:buNone/>
                </a:pPr>
                <a:endParaRPr lang="ru-RU" sz="32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592826"/>
                <a:ext cx="10515600" cy="4351338"/>
              </a:xfrm>
              <a:blipFill rotWithShape="0">
                <a:blip r:embed="rId2" cstate="print"/>
                <a:stretch>
                  <a:fillRect l="-1507" t="-2941" b="-3922"/>
                </a:stretch>
              </a:blipFill>
            </p:spPr>
            <p:txBody>
              <a:bodyPr/>
              <a:lstStyle/>
              <a:p>
                <a:r>
                  <a:rPr lang="ru-RU" dirty="0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Дуга 3"/>
          <p:cNvSpPr/>
          <p:nvPr/>
        </p:nvSpPr>
        <p:spPr>
          <a:xfrm rot="2509671">
            <a:off x="4229785" y="1531507"/>
            <a:ext cx="1048103" cy="1274498"/>
          </a:xfrm>
          <a:prstGeom prst="arc">
            <a:avLst/>
          </a:prstGeom>
          <a:ln w="57150">
            <a:solidFill>
              <a:srgbClr val="0000FF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030584"/>
              </p:ext>
            </p:extLst>
          </p:nvPr>
        </p:nvGraphicFramePr>
        <p:xfrm>
          <a:off x="9232493" y="5986099"/>
          <a:ext cx="2959515" cy="70104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91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52353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6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5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568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/>
          <a:srcRect l="77500" t="47975" r="14917" b="42920"/>
          <a:stretch/>
        </p:blipFill>
        <p:spPr>
          <a:xfrm>
            <a:off x="2595669" y="5363394"/>
            <a:ext cx="1621595" cy="10952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214" y="308472"/>
            <a:ext cx="11171104" cy="1517154"/>
          </a:xfrm>
        </p:spPr>
        <p:txBody>
          <a:bodyPr>
            <a:noAutofit/>
          </a:bodyPr>
          <a:lstStyle/>
          <a:p>
            <a:r>
              <a:rPr lang="ru-RU" sz="2800" b="1" dirty="0"/>
              <a:t>4</a:t>
            </a:r>
            <a:r>
              <a:rPr lang="ru-RU" sz="2800" b="1" dirty="0" smtClean="0"/>
              <a:t>. </a:t>
            </a:r>
            <a:r>
              <a:rPr lang="ru-RU" sz="2800" dirty="0"/>
              <a:t>Плитка для пола размером 20 см на 40 см продаётся в упаковках по 8 штук.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Сколько </a:t>
            </a:r>
            <a:r>
              <a:rPr lang="ru-RU" sz="2800" dirty="0"/>
              <a:t>упаковок плитки понадобилось, чтобы выложить пол санузла?</a:t>
            </a:r>
          </a:p>
        </p:txBody>
      </p:sp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21869" t="65402" r="65544" b="12115"/>
          <a:stretch/>
        </p:blipFill>
        <p:spPr>
          <a:xfrm>
            <a:off x="875072" y="2399071"/>
            <a:ext cx="2664541" cy="26772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137826" y="4296743"/>
            <a:ext cx="27877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санузел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40839" y="2078554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rgbClr val="000000"/>
                </a:solidFill>
              </a:rPr>
              <a:t>S</a:t>
            </a:r>
            <a:r>
              <a:rPr lang="ru-RU" sz="3200" baseline="-25000" dirty="0" smtClean="0">
                <a:solidFill>
                  <a:srgbClr val="000000"/>
                </a:solidFill>
              </a:rPr>
              <a:t>санузла </a:t>
            </a:r>
            <a:r>
              <a:rPr lang="en-US" sz="3200" dirty="0" smtClean="0">
                <a:solidFill>
                  <a:srgbClr val="000000"/>
                </a:solidFill>
              </a:rPr>
              <a:t>=</a:t>
            </a:r>
            <a:r>
              <a:rPr lang="ru-RU" sz="3200" dirty="0" smtClean="0">
                <a:solidFill>
                  <a:srgbClr val="000000"/>
                </a:solidFill>
              </a:rPr>
              <a:t> 6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  <a:r>
              <a:rPr lang="en-US" sz="3200" dirty="0">
                <a:solidFill>
                  <a:srgbClr val="000000"/>
                </a:solidFill>
              </a:rPr>
              <a:t>·</a:t>
            </a:r>
            <a:r>
              <a:rPr lang="ru-RU" sz="3200" dirty="0">
                <a:solidFill>
                  <a:srgbClr val="000000"/>
                </a:solidFill>
              </a:rPr>
              <a:t> 5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  <a:r>
              <a:rPr lang="en-US" sz="3200" dirty="0">
                <a:solidFill>
                  <a:srgbClr val="000000"/>
                </a:solidFill>
              </a:rPr>
              <a:t>= </a:t>
            </a:r>
            <a:r>
              <a:rPr lang="ru-RU" sz="3200" dirty="0" smtClean="0">
                <a:solidFill>
                  <a:srgbClr val="000000"/>
                </a:solidFill>
              </a:rPr>
              <a:t>30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  <a:r>
              <a:rPr lang="en-US" sz="3200" dirty="0">
                <a:solidFill>
                  <a:srgbClr val="000000"/>
                </a:solidFill>
              </a:rPr>
              <a:t>(</a:t>
            </a:r>
            <a:r>
              <a:rPr lang="ru-RU" sz="3200" dirty="0" err="1">
                <a:solidFill>
                  <a:srgbClr val="000000"/>
                </a:solidFill>
              </a:rPr>
              <a:t>кл</a:t>
            </a:r>
            <a:r>
              <a:rPr lang="ru-RU" sz="3200" dirty="0">
                <a:solidFill>
                  <a:srgbClr val="000000"/>
                </a:solidFill>
              </a:rPr>
              <a:t>.</a:t>
            </a:r>
            <a:r>
              <a:rPr lang="en-US" sz="3200" dirty="0">
                <a:solidFill>
                  <a:srgbClr val="000000"/>
                </a:solidFill>
              </a:rPr>
              <a:t>)</a:t>
            </a:r>
            <a:endParaRPr lang="ru-RU" sz="32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rgbClr val="000000"/>
                </a:solidFill>
              </a:rPr>
              <a:t>S</a:t>
            </a:r>
            <a:r>
              <a:rPr lang="ru-RU" sz="3200" baseline="-25000" dirty="0" smtClean="0">
                <a:solidFill>
                  <a:srgbClr val="000000"/>
                </a:solidFill>
              </a:rPr>
              <a:t>клетки</a:t>
            </a:r>
            <a:r>
              <a:rPr lang="ru-RU" sz="3200" dirty="0" smtClean="0">
                <a:solidFill>
                  <a:srgbClr val="000000"/>
                </a:solidFill>
              </a:rPr>
              <a:t> </a:t>
            </a:r>
            <a:r>
              <a:rPr lang="en-US" sz="3200" dirty="0" smtClean="0">
                <a:solidFill>
                  <a:srgbClr val="000000"/>
                </a:solidFill>
              </a:rPr>
              <a:t>=</a:t>
            </a:r>
            <a:r>
              <a:rPr lang="ru-RU" sz="3200" dirty="0" smtClean="0">
                <a:solidFill>
                  <a:srgbClr val="000000"/>
                </a:solidFill>
              </a:rPr>
              <a:t> 0,4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  <a:r>
              <a:rPr lang="en-US" sz="3200" dirty="0">
                <a:solidFill>
                  <a:srgbClr val="000000"/>
                </a:solidFill>
              </a:rPr>
              <a:t>·</a:t>
            </a:r>
            <a:r>
              <a:rPr lang="ru-RU" sz="3200" dirty="0">
                <a:solidFill>
                  <a:srgbClr val="000000"/>
                </a:solidFill>
              </a:rPr>
              <a:t> </a:t>
            </a:r>
            <a:r>
              <a:rPr lang="ru-RU" sz="3200" dirty="0" smtClean="0">
                <a:solidFill>
                  <a:srgbClr val="000000"/>
                </a:solidFill>
              </a:rPr>
              <a:t>0,4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  <a:r>
              <a:rPr lang="en-US" sz="3200" dirty="0">
                <a:solidFill>
                  <a:srgbClr val="000000"/>
                </a:solidFill>
              </a:rPr>
              <a:t>= </a:t>
            </a:r>
            <a:r>
              <a:rPr lang="ru-RU" sz="3200" dirty="0" smtClean="0">
                <a:solidFill>
                  <a:srgbClr val="000000"/>
                </a:solidFill>
              </a:rPr>
              <a:t>0,16</a:t>
            </a:r>
            <a:r>
              <a:rPr lang="en-US" sz="3200" dirty="0" smtClean="0">
                <a:solidFill>
                  <a:srgbClr val="000000"/>
                </a:solidFill>
              </a:rPr>
              <a:t> (</a:t>
            </a:r>
            <a:r>
              <a:rPr lang="ru-RU" sz="3200" dirty="0" smtClean="0">
                <a:solidFill>
                  <a:srgbClr val="000000"/>
                </a:solidFill>
              </a:rPr>
              <a:t>м</a:t>
            </a:r>
            <a:r>
              <a:rPr lang="ru-RU" sz="3200" baseline="30000" dirty="0" smtClean="0">
                <a:solidFill>
                  <a:srgbClr val="000000"/>
                </a:solidFill>
              </a:rPr>
              <a:t>2</a:t>
            </a:r>
            <a:r>
              <a:rPr lang="en-US" sz="3200" dirty="0" smtClean="0">
                <a:solidFill>
                  <a:srgbClr val="000000"/>
                </a:solidFill>
              </a:rPr>
              <a:t>)</a:t>
            </a:r>
            <a:endParaRPr lang="ru-RU" sz="32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0000"/>
                </a:solidFill>
              </a:rPr>
              <a:t>S</a:t>
            </a:r>
            <a:r>
              <a:rPr lang="ru-RU" sz="3200" baseline="-25000" dirty="0" smtClean="0">
                <a:solidFill>
                  <a:srgbClr val="000000"/>
                </a:solidFill>
              </a:rPr>
              <a:t>санузла </a:t>
            </a:r>
            <a:r>
              <a:rPr lang="en-US" sz="3200" dirty="0" smtClean="0">
                <a:solidFill>
                  <a:srgbClr val="000000"/>
                </a:solidFill>
              </a:rPr>
              <a:t>=</a:t>
            </a:r>
            <a:r>
              <a:rPr lang="ru-RU" sz="3200" dirty="0" smtClean="0">
                <a:solidFill>
                  <a:srgbClr val="000000"/>
                </a:solidFill>
              </a:rPr>
              <a:t> 0,16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  <a:r>
              <a:rPr lang="en-US" sz="3200" dirty="0">
                <a:solidFill>
                  <a:srgbClr val="000000"/>
                </a:solidFill>
              </a:rPr>
              <a:t>·</a:t>
            </a:r>
            <a:r>
              <a:rPr lang="ru-RU" sz="3200" dirty="0">
                <a:solidFill>
                  <a:srgbClr val="000000"/>
                </a:solidFill>
              </a:rPr>
              <a:t> </a:t>
            </a:r>
            <a:r>
              <a:rPr lang="ru-RU" sz="3200" dirty="0" smtClean="0">
                <a:solidFill>
                  <a:srgbClr val="000000"/>
                </a:solidFill>
              </a:rPr>
              <a:t>30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  <a:r>
              <a:rPr lang="en-US" sz="3200" dirty="0">
                <a:solidFill>
                  <a:srgbClr val="000000"/>
                </a:solidFill>
              </a:rPr>
              <a:t>= </a:t>
            </a:r>
            <a:r>
              <a:rPr lang="ru-RU" sz="3200" dirty="0" smtClean="0">
                <a:solidFill>
                  <a:srgbClr val="000000"/>
                </a:solidFill>
              </a:rPr>
              <a:t>4,8 </a:t>
            </a:r>
            <a:r>
              <a:rPr lang="en-US" sz="3200" dirty="0" smtClean="0">
                <a:solidFill>
                  <a:srgbClr val="000000"/>
                </a:solidFill>
              </a:rPr>
              <a:t>(</a:t>
            </a:r>
            <a:r>
              <a:rPr lang="ru-RU" sz="3200" dirty="0">
                <a:solidFill>
                  <a:srgbClr val="000000"/>
                </a:solidFill>
              </a:rPr>
              <a:t>м</a:t>
            </a:r>
            <a:r>
              <a:rPr lang="ru-RU" sz="3200" baseline="30000" dirty="0">
                <a:solidFill>
                  <a:srgbClr val="000000"/>
                </a:solidFill>
              </a:rPr>
              <a:t>2</a:t>
            </a:r>
            <a:r>
              <a:rPr lang="en-US" sz="3200" dirty="0" smtClean="0">
                <a:solidFill>
                  <a:srgbClr val="000000"/>
                </a:solidFill>
              </a:rPr>
              <a:t>)</a:t>
            </a:r>
            <a:endParaRPr lang="ru-RU" sz="3200" dirty="0">
              <a:solidFill>
                <a:srgbClr val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00063" y="4310574"/>
            <a:ext cx="5371983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00B050"/>
                </a:solidFill>
              </a:rPr>
              <a:t>20 см = 0,2 м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rgbClr val="00B050"/>
                </a:solidFill>
              </a:rPr>
              <a:t>40 см = 0,4 м</a:t>
            </a:r>
          </a:p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rgbClr val="00B050"/>
                </a:solidFill>
              </a:rPr>
              <a:t>S</a:t>
            </a:r>
            <a:r>
              <a:rPr lang="ru-RU" sz="3200" baseline="-25000" dirty="0" smtClean="0">
                <a:solidFill>
                  <a:srgbClr val="00B050"/>
                </a:solidFill>
              </a:rPr>
              <a:t>плитки</a:t>
            </a:r>
            <a:r>
              <a:rPr lang="ru-RU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>
                <a:solidFill>
                  <a:srgbClr val="00B050"/>
                </a:solidFill>
              </a:rPr>
              <a:t>=</a:t>
            </a:r>
            <a:r>
              <a:rPr lang="ru-RU" sz="3200" dirty="0">
                <a:solidFill>
                  <a:srgbClr val="00B050"/>
                </a:solidFill>
              </a:rPr>
              <a:t> </a:t>
            </a:r>
            <a:r>
              <a:rPr lang="ru-RU" sz="3200" dirty="0" smtClean="0">
                <a:solidFill>
                  <a:srgbClr val="00B050"/>
                </a:solidFill>
              </a:rPr>
              <a:t>0,2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>
                <a:solidFill>
                  <a:srgbClr val="00B050"/>
                </a:solidFill>
              </a:rPr>
              <a:t>·</a:t>
            </a:r>
            <a:r>
              <a:rPr lang="ru-RU" sz="3200" dirty="0">
                <a:solidFill>
                  <a:srgbClr val="00B050"/>
                </a:solidFill>
              </a:rPr>
              <a:t> 0,4</a:t>
            </a:r>
            <a:r>
              <a:rPr lang="en-US" sz="3200" dirty="0">
                <a:solidFill>
                  <a:srgbClr val="00B050"/>
                </a:solidFill>
              </a:rPr>
              <a:t> = </a:t>
            </a:r>
            <a:r>
              <a:rPr lang="ru-RU" sz="3200" dirty="0" smtClean="0">
                <a:solidFill>
                  <a:srgbClr val="00B050"/>
                </a:solidFill>
              </a:rPr>
              <a:t>0,08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>
                <a:solidFill>
                  <a:srgbClr val="00B050"/>
                </a:solidFill>
              </a:rPr>
              <a:t>(</a:t>
            </a:r>
            <a:r>
              <a:rPr lang="ru-RU" sz="3200" dirty="0">
                <a:solidFill>
                  <a:srgbClr val="00B050"/>
                </a:solidFill>
              </a:rPr>
              <a:t>м</a:t>
            </a:r>
            <a:r>
              <a:rPr lang="ru-RU" sz="3200" baseline="30000" dirty="0">
                <a:solidFill>
                  <a:srgbClr val="00B050"/>
                </a:solidFill>
              </a:rPr>
              <a:t>2</a:t>
            </a:r>
            <a:r>
              <a:rPr lang="en-US" sz="3200" dirty="0">
                <a:solidFill>
                  <a:srgbClr val="00B050"/>
                </a:solidFill>
              </a:rPr>
              <a:t>)</a:t>
            </a:r>
            <a:endParaRPr lang="ru-RU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1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/>
          <a:srcRect l="77500" t="47975" r="14917" b="42920"/>
          <a:stretch/>
        </p:blipFill>
        <p:spPr>
          <a:xfrm>
            <a:off x="910089" y="4999837"/>
            <a:ext cx="1621595" cy="10952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18641"/>
            <a:ext cx="10515600" cy="1729647"/>
          </a:xfrm>
        </p:spPr>
        <p:txBody>
          <a:bodyPr>
            <a:noAutofit/>
          </a:bodyPr>
          <a:lstStyle/>
          <a:p>
            <a:r>
              <a:rPr lang="ru-RU" sz="2800" b="1" dirty="0"/>
              <a:t>4</a:t>
            </a:r>
            <a:r>
              <a:rPr lang="ru-RU" sz="2800" b="1" dirty="0" smtClean="0"/>
              <a:t>. </a:t>
            </a:r>
            <a:r>
              <a:rPr lang="ru-RU" sz="2800" dirty="0"/>
              <a:t>Плитка для пола размером 20 см на 40 см продаётся в упаковках по 8 штук.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Сколько </a:t>
            </a:r>
            <a:r>
              <a:rPr lang="ru-RU" sz="2800" dirty="0"/>
              <a:t>упаковок плитки понадобилось, чтобы выложить пол санузла?</a:t>
            </a:r>
          </a:p>
        </p:txBody>
      </p:sp>
      <p:pic>
        <p:nvPicPr>
          <p:cNvPr id="6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21869" t="65402" r="65544" b="12115"/>
          <a:stretch/>
        </p:blipFill>
        <p:spPr>
          <a:xfrm>
            <a:off x="875072" y="2399071"/>
            <a:ext cx="2664541" cy="26772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137826" y="4296743"/>
            <a:ext cx="27877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санузел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02366" y="2399074"/>
            <a:ext cx="838963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/>
              <a:t>Необходимое количество плитки: </a:t>
            </a:r>
            <a:endParaRPr lang="ru-RU" sz="2800" dirty="0" smtClean="0"/>
          </a:p>
          <a:p>
            <a:pPr>
              <a:lnSpc>
                <a:spcPct val="150000"/>
              </a:lnSpc>
            </a:pPr>
            <a:r>
              <a:rPr lang="ru-RU" sz="2800" dirty="0" smtClean="0"/>
              <a:t>4,8 </a:t>
            </a:r>
            <a:r>
              <a:rPr lang="ru-RU" sz="2800" dirty="0"/>
              <a:t>: 0,08 = 60 (штук) </a:t>
            </a:r>
          </a:p>
          <a:p>
            <a:pPr>
              <a:lnSpc>
                <a:spcPct val="150000"/>
              </a:lnSpc>
            </a:pPr>
            <a:r>
              <a:rPr lang="ru-RU" sz="2800" dirty="0"/>
              <a:t>Количество упаковок: </a:t>
            </a:r>
            <a:endParaRPr lang="ru-RU" sz="2800" dirty="0" smtClean="0"/>
          </a:p>
          <a:p>
            <a:pPr>
              <a:lnSpc>
                <a:spcPct val="150000"/>
              </a:lnSpc>
            </a:pPr>
            <a:r>
              <a:rPr lang="ru-RU" sz="2800" dirty="0" smtClean="0"/>
              <a:t>60 </a:t>
            </a:r>
            <a:r>
              <a:rPr lang="ru-RU" sz="2800" dirty="0"/>
              <a:t>: 8 = 7,5 </a:t>
            </a:r>
            <a:r>
              <a:rPr lang="ru-RU" sz="2800" dirty="0" smtClean="0"/>
              <a:t>≈ 8 (штук) 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FF0000"/>
                </a:solidFill>
              </a:rPr>
              <a:t>Округляем в большую сторону!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733176"/>
              </p:ext>
            </p:extLst>
          </p:nvPr>
        </p:nvGraphicFramePr>
        <p:xfrm>
          <a:off x="9232493" y="5986099"/>
          <a:ext cx="2959515" cy="70104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91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52353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8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083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082" y="212661"/>
            <a:ext cx="10715847" cy="2434853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5. </a:t>
            </a:r>
            <a:r>
              <a:rPr lang="ru-RU" sz="2800" dirty="0"/>
              <a:t>В квартире планируется установить стиральную машину. Характеристики стиральных машин, условия подключения и доставки приведены в таблице. Планируется купить стиральную машину с вертикальной загрузкой вместимостью не менее 6 кг.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8759" y="2610998"/>
            <a:ext cx="8937343" cy="424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83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7065" y="0"/>
            <a:ext cx="10715847" cy="2434853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5. </a:t>
            </a:r>
            <a:r>
              <a:rPr lang="ru-RU" sz="2800" dirty="0" smtClean="0"/>
              <a:t>Планируется </a:t>
            </a:r>
            <a:r>
              <a:rPr lang="ru-RU" sz="2800" dirty="0"/>
              <a:t>купить стиральную машину с вертикальной загрузкой вместимостью не менее 6 кг</a:t>
            </a:r>
            <a:r>
              <a:rPr lang="ru-RU" sz="2800" dirty="0" smtClean="0"/>
              <a:t>.</a:t>
            </a:r>
            <a:r>
              <a:rPr lang="ru-RU" sz="2800" dirty="0"/>
              <a:t> Сколько рублей будет стоить наиболее дешёвый подходящий вариант вместе с подключением и доставкой?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3844" y="2332038"/>
            <a:ext cx="8937343" cy="4525962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863295" y="1095150"/>
            <a:ext cx="4708165" cy="14976"/>
          </a:xfrm>
          <a:prstGeom prst="straightConnector1">
            <a:avLst/>
          </a:prstGeom>
          <a:ln w="5715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8580474" y="1095158"/>
            <a:ext cx="2764471" cy="4343"/>
          </a:xfrm>
          <a:prstGeom prst="straightConnector1">
            <a:avLst/>
          </a:prstGeom>
          <a:ln w="5715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кругленный прямоугольник 5"/>
          <p:cNvSpPr/>
          <p:nvPr/>
        </p:nvSpPr>
        <p:spPr>
          <a:xfrm>
            <a:off x="4009608" y="2381083"/>
            <a:ext cx="1003067" cy="1150542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1930734" y="2771172"/>
            <a:ext cx="9638823" cy="3"/>
          </a:xfrm>
          <a:prstGeom prst="straightConnector1">
            <a:avLst/>
          </a:prstGeom>
          <a:ln w="28575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1930734" y="3560643"/>
            <a:ext cx="9638823" cy="3"/>
          </a:xfrm>
          <a:prstGeom prst="straightConnector1">
            <a:avLst/>
          </a:prstGeom>
          <a:ln w="28575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1930734" y="3995752"/>
            <a:ext cx="9638823" cy="3"/>
          </a:xfrm>
          <a:prstGeom prst="straightConnector1">
            <a:avLst/>
          </a:prstGeom>
          <a:ln w="28575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1930734" y="4392540"/>
            <a:ext cx="9638823" cy="3"/>
          </a:xfrm>
          <a:prstGeom prst="straightConnector1">
            <a:avLst/>
          </a:prstGeom>
          <a:ln w="28575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1930734" y="5734359"/>
            <a:ext cx="9638823" cy="3"/>
          </a:xfrm>
          <a:prstGeom prst="straightConnector1">
            <a:avLst/>
          </a:prstGeom>
          <a:ln w="28575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1930734" y="6525073"/>
            <a:ext cx="9638823" cy="3"/>
          </a:xfrm>
          <a:prstGeom prst="straightConnector1">
            <a:avLst/>
          </a:prstGeom>
          <a:ln w="28575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2699132" y="2325999"/>
            <a:ext cx="1280612" cy="119151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1930734" y="6131145"/>
            <a:ext cx="9638823" cy="3"/>
          </a:xfrm>
          <a:prstGeom prst="straightConnector1">
            <a:avLst/>
          </a:prstGeom>
          <a:ln w="28575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791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096" y="158301"/>
            <a:ext cx="10515600" cy="1325563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5. </a:t>
            </a:r>
            <a:r>
              <a:rPr lang="ru-RU" sz="2800" dirty="0" smtClean="0"/>
              <a:t>… наиболее </a:t>
            </a:r>
            <a:r>
              <a:rPr lang="ru-RU" sz="2800" dirty="0"/>
              <a:t>дешёвый подходящий вариант вместе с подключением и доставкой?</a:t>
            </a:r>
          </a:p>
        </p:txBody>
      </p:sp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61281" b="30028"/>
          <a:stretch/>
        </p:blipFill>
        <p:spPr>
          <a:xfrm>
            <a:off x="622449" y="2503767"/>
            <a:ext cx="10947105" cy="481781"/>
          </a:xfrm>
          <a:prstGeom prst="rect">
            <a:avLst/>
          </a:prstGeom>
        </p:spPr>
      </p:pic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 cstate="print"/>
          <a:srcRect b="75609"/>
          <a:stretch/>
        </p:blipFill>
        <p:spPr>
          <a:xfrm>
            <a:off x="622452" y="1223887"/>
            <a:ext cx="10947105" cy="1352166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2" cstate="print"/>
          <a:srcRect t="30953" b="61066"/>
          <a:stretch/>
        </p:blipFill>
        <p:spPr>
          <a:xfrm>
            <a:off x="622450" y="2510122"/>
            <a:ext cx="10947105" cy="44245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22447" y="2908663"/>
            <a:ext cx="105160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</a:rPr>
              <a:t>Модель «Б»: </a:t>
            </a:r>
          </a:p>
          <a:p>
            <a:r>
              <a:rPr lang="ru-RU" sz="3200" dirty="0" smtClean="0">
                <a:solidFill>
                  <a:srgbClr val="000000"/>
                </a:solidFill>
              </a:rPr>
              <a:t>27 000 + 1 </a:t>
            </a:r>
            <a:r>
              <a:rPr lang="ru-RU" sz="3200" dirty="0">
                <a:solidFill>
                  <a:srgbClr val="000000"/>
                </a:solidFill>
              </a:rPr>
              <a:t>7</a:t>
            </a:r>
            <a:r>
              <a:rPr lang="ru-RU" sz="3200" dirty="0" smtClean="0">
                <a:solidFill>
                  <a:srgbClr val="000000"/>
                </a:solidFill>
              </a:rPr>
              <a:t>00 </a:t>
            </a:r>
            <a:r>
              <a:rPr lang="ru-RU" sz="3200" dirty="0">
                <a:solidFill>
                  <a:srgbClr val="000000"/>
                </a:solidFill>
              </a:rPr>
              <a:t>= </a:t>
            </a:r>
            <a:r>
              <a:rPr lang="ru-RU" sz="3200" dirty="0" smtClean="0">
                <a:solidFill>
                  <a:srgbClr val="000000"/>
                </a:solidFill>
              </a:rPr>
              <a:t>28 700 (руб.) – общая плата;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22447" y="3980594"/>
            <a:ext cx="105160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</a:rPr>
              <a:t>Модель «Е»: </a:t>
            </a:r>
          </a:p>
          <a:p>
            <a:r>
              <a:rPr lang="ru-RU" sz="3200" dirty="0" smtClean="0">
                <a:solidFill>
                  <a:srgbClr val="000000"/>
                </a:solidFill>
              </a:rPr>
              <a:t>27 800 · </a:t>
            </a:r>
            <a:r>
              <a:rPr lang="ru-RU" sz="3200" dirty="0">
                <a:solidFill>
                  <a:srgbClr val="000000"/>
                </a:solidFill>
              </a:rPr>
              <a:t>0,1 = </a:t>
            </a:r>
            <a:r>
              <a:rPr lang="ru-RU" sz="3200" dirty="0" smtClean="0">
                <a:solidFill>
                  <a:srgbClr val="000000"/>
                </a:solidFill>
              </a:rPr>
              <a:t>2 780 </a:t>
            </a:r>
            <a:r>
              <a:rPr lang="ru-RU" sz="3200" dirty="0">
                <a:solidFill>
                  <a:srgbClr val="000000"/>
                </a:solidFill>
              </a:rPr>
              <a:t>(руб.) – стоимость доставки;</a:t>
            </a:r>
          </a:p>
          <a:p>
            <a:r>
              <a:rPr lang="ru-RU" sz="3200" dirty="0" smtClean="0">
                <a:solidFill>
                  <a:srgbClr val="000000"/>
                </a:solidFill>
              </a:rPr>
              <a:t>27 800 </a:t>
            </a:r>
            <a:r>
              <a:rPr lang="ru-RU" sz="3200" dirty="0">
                <a:solidFill>
                  <a:srgbClr val="000000"/>
                </a:solidFill>
              </a:rPr>
              <a:t>+ </a:t>
            </a:r>
            <a:r>
              <a:rPr lang="ru-RU" sz="3200" dirty="0" smtClean="0">
                <a:solidFill>
                  <a:srgbClr val="000000"/>
                </a:solidFill>
              </a:rPr>
              <a:t>1900 </a:t>
            </a:r>
            <a:r>
              <a:rPr lang="ru-RU" sz="3200" dirty="0">
                <a:solidFill>
                  <a:srgbClr val="000000"/>
                </a:solidFill>
              </a:rPr>
              <a:t>+ </a:t>
            </a:r>
            <a:r>
              <a:rPr lang="ru-RU" sz="3200" dirty="0" smtClean="0">
                <a:solidFill>
                  <a:srgbClr val="000000"/>
                </a:solidFill>
              </a:rPr>
              <a:t>2 780 </a:t>
            </a:r>
            <a:r>
              <a:rPr lang="ru-RU" sz="3200" dirty="0">
                <a:solidFill>
                  <a:srgbClr val="000000"/>
                </a:solidFill>
              </a:rPr>
              <a:t>= </a:t>
            </a:r>
            <a:r>
              <a:rPr lang="ru-RU" sz="3200" dirty="0" smtClean="0">
                <a:solidFill>
                  <a:srgbClr val="000000"/>
                </a:solidFill>
              </a:rPr>
              <a:t>32 480 </a:t>
            </a:r>
            <a:r>
              <a:rPr lang="ru-RU" sz="3200" dirty="0">
                <a:solidFill>
                  <a:srgbClr val="000000"/>
                </a:solidFill>
              </a:rPr>
              <a:t>(руб.) – общая плата;</a:t>
            </a:r>
            <a:endParaRPr lang="ru-RU" sz="3200" dirty="0"/>
          </a:p>
        </p:txBody>
      </p:sp>
      <p:pic>
        <p:nvPicPr>
          <p:cNvPr id="9" name="Объект 3"/>
          <p:cNvPicPr>
            <a:picLocks noChangeAspect="1"/>
          </p:cNvPicPr>
          <p:nvPr/>
        </p:nvPicPr>
        <p:blipFill rotWithShape="1">
          <a:blip r:embed="rId2" cstate="print"/>
          <a:srcRect t="68730" b="22756"/>
          <a:stretch/>
        </p:blipFill>
        <p:spPr>
          <a:xfrm>
            <a:off x="622452" y="2506391"/>
            <a:ext cx="10947105" cy="47194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22447" y="5550250"/>
            <a:ext cx="105160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</a:rPr>
              <a:t>Модель «Ж»: </a:t>
            </a:r>
          </a:p>
          <a:p>
            <a:r>
              <a:rPr lang="ru-RU" sz="3200" dirty="0" smtClean="0">
                <a:solidFill>
                  <a:srgbClr val="000000"/>
                </a:solidFill>
              </a:rPr>
              <a:t>26 600 + 2200 </a:t>
            </a:r>
            <a:r>
              <a:rPr lang="ru-RU" sz="3200" dirty="0">
                <a:solidFill>
                  <a:srgbClr val="000000"/>
                </a:solidFill>
              </a:rPr>
              <a:t>= </a:t>
            </a:r>
            <a:r>
              <a:rPr lang="ru-RU" sz="3200" dirty="0" smtClean="0">
                <a:solidFill>
                  <a:srgbClr val="000000"/>
                </a:solidFill>
              </a:rPr>
              <a:t>28 800 (руб.) – общая плата;</a:t>
            </a:r>
            <a:endParaRPr lang="ru-RU" sz="32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469589" y="798685"/>
            <a:ext cx="3771921" cy="9834"/>
          </a:xfrm>
          <a:prstGeom prst="straightConnector1">
            <a:avLst/>
          </a:prstGeom>
          <a:ln w="5715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3414426" y="3359877"/>
            <a:ext cx="2303151" cy="694868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48075"/>
              </p:ext>
            </p:extLst>
          </p:nvPr>
        </p:nvGraphicFramePr>
        <p:xfrm>
          <a:off x="9232493" y="5986099"/>
          <a:ext cx="2959515" cy="70104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91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52353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2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8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7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0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0000FF"/>
                          </a:solidFill>
                        </a:rPr>
                        <a:t>0</a:t>
                      </a:r>
                      <a:endParaRPr lang="ru-RU" sz="4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977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70C0"/>
                </a:solidFill>
              </a:rPr>
              <a:t>Задачи: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sz="4800" b="1" dirty="0" smtClean="0">
                <a:latin typeface="+mj-lt"/>
              </a:rPr>
              <a:t>Научить </a:t>
            </a:r>
            <a:r>
              <a:rPr lang="ru-RU" sz="4800" b="1" dirty="0">
                <a:latin typeface="+mj-lt"/>
              </a:rPr>
              <a:t>применять математическую и читательскую грамотность  к решению жизненных задач.</a:t>
            </a:r>
          </a:p>
          <a:p>
            <a:pPr>
              <a:buFont typeface="Arial" pitchFamily="34" charset="0"/>
              <a:buChar char="•"/>
            </a:pPr>
            <a:r>
              <a:rPr lang="ru-RU" sz="4800" b="1" dirty="0">
                <a:latin typeface="+mj-lt"/>
              </a:rPr>
              <a:t>Подготовить учащихся к решению задач ОГЭ по функциональной грамотности (1-5 задания) .</a:t>
            </a: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74777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0" y="221673"/>
            <a:ext cx="11582400" cy="371301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Задача  № 1. 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Больному прописано лекарство, которое нужно пить по 2 таблетки  3 раза в день в течение 8 дней. В одной упаковке 10 таблеток лекарства.  Сколько упаковок хватит на весь курс лечения?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Решение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400" y="3768436"/>
            <a:ext cx="11582400" cy="2646219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1)  2 · 3 · 8 = 48 (т) нужно на курс </a:t>
            </a:r>
            <a:r>
              <a:rPr lang="ru-RU" b="1" dirty="0" smtClean="0">
                <a:solidFill>
                  <a:srgbClr val="7030A0"/>
                </a:solidFill>
              </a:rPr>
              <a:t>лечения</a:t>
            </a:r>
          </a:p>
          <a:p>
            <a:r>
              <a:rPr lang="ru-RU" b="1" dirty="0">
                <a:solidFill>
                  <a:srgbClr val="7030A0"/>
                </a:solidFill>
              </a:rPr>
              <a:t>2) 48 : 10 = 4,8 (упаковок) </a:t>
            </a:r>
            <a:br>
              <a:rPr lang="ru-RU" b="1" dirty="0">
                <a:solidFill>
                  <a:srgbClr val="7030A0"/>
                </a:solidFill>
              </a:rPr>
            </a:br>
            <a:endParaRPr lang="ru-RU" b="1" dirty="0" smtClean="0">
              <a:solidFill>
                <a:srgbClr val="7030A0"/>
              </a:solidFill>
            </a:endParaRPr>
          </a:p>
          <a:p>
            <a:r>
              <a:rPr lang="ru-RU" b="1" dirty="0" smtClean="0">
                <a:solidFill>
                  <a:srgbClr val="7030A0"/>
                </a:solidFill>
              </a:rPr>
              <a:t>Ответ</a:t>
            </a:r>
            <a:r>
              <a:rPr lang="ru-RU" b="1" dirty="0">
                <a:solidFill>
                  <a:srgbClr val="7030A0"/>
                </a:solidFill>
              </a:rPr>
              <a:t>: 5 упаковок</a:t>
            </a:r>
          </a:p>
        </p:txBody>
      </p:sp>
      <p:pic>
        <p:nvPicPr>
          <p:cNvPr id="4" name="Picture 6" descr="C:\Documents and Settings\Admin\Рабочий стол\depositphotos_2344469-Group-of-school-ki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24" y="4500570"/>
            <a:ext cx="3288441" cy="20130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7119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0" y="457199"/>
            <a:ext cx="11582400" cy="3241965"/>
          </a:xfrm>
        </p:spPr>
        <p:txBody>
          <a:bodyPr>
            <a:noAutofit/>
          </a:bodyPr>
          <a:lstStyle/>
          <a:p>
            <a:r>
              <a:rPr lang="ru-RU" sz="3200" b="1" dirty="0"/>
              <a:t>Задача  № 2.  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 Пакетик сока стоит 14 рублей 50 копеек. Какое наибольшее число пакетиков сока можно купить на 100 рублей?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Решение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581" y="3699164"/>
            <a:ext cx="11582400" cy="2147456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1) 100 : 14,5 = 1000 : 145 = 6,8… (п.) 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На 100 руб. можно купить не более 6 пакетиков сока</a:t>
            </a:r>
            <a:r>
              <a:rPr lang="ru-RU" b="1" dirty="0" smtClean="0">
                <a:solidFill>
                  <a:srgbClr val="7030A0"/>
                </a:solidFill>
              </a:rPr>
              <a:t>.</a:t>
            </a:r>
          </a:p>
          <a:p>
            <a:r>
              <a:rPr lang="ru-RU" b="1" dirty="0">
                <a:solidFill>
                  <a:srgbClr val="7030A0"/>
                </a:solidFill>
              </a:rPr>
              <a:t>Ответ: 6 пакетиков сока</a:t>
            </a:r>
            <a:br>
              <a:rPr lang="ru-RU" b="1" dirty="0">
                <a:solidFill>
                  <a:srgbClr val="7030A0"/>
                </a:solidFill>
              </a:rPr>
            </a:b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Picture 6" descr="C:\Documents and Settings\Admin\Рабочий стол\depositphotos_2344469-Group-of-school-ki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9642" y="4709890"/>
            <a:ext cx="3288441" cy="20130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93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ъект 1"/>
          <p:cNvSpPr>
            <a:spLocks noGrp="1"/>
          </p:cNvSpPr>
          <p:nvPr>
            <p:ph idx="1"/>
          </p:nvPr>
        </p:nvSpPr>
        <p:spPr>
          <a:xfrm>
            <a:off x="363557" y="2971809"/>
            <a:ext cx="11358390" cy="3406957"/>
          </a:xfrm>
        </p:spPr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</a:rPr>
              <a:t>Тема урока: </a:t>
            </a:r>
            <a:r>
              <a:rPr lang="ru-RU" dirty="0" smtClean="0">
                <a:solidFill>
                  <a:srgbClr val="0000FF"/>
                </a:solidFill>
              </a:rPr>
              <a:t>Решение практико-ориентированных задач</a:t>
            </a:r>
          </a:p>
          <a:p>
            <a:endParaRPr lang="ru-RU" dirty="0" smtClean="0">
              <a:solidFill>
                <a:srgbClr val="0000FF"/>
              </a:solidFill>
            </a:endParaRPr>
          </a:p>
          <a:p>
            <a:r>
              <a:rPr lang="ru-RU" b="1" dirty="0" smtClean="0">
                <a:solidFill>
                  <a:srgbClr val="0000FF"/>
                </a:solidFill>
              </a:rPr>
              <a:t>Цель урока:</a:t>
            </a:r>
            <a:r>
              <a:rPr lang="ru-RU" dirty="0" smtClean="0">
                <a:solidFill>
                  <a:srgbClr val="0000FF"/>
                </a:solidFill>
              </a:rPr>
              <a:t> научить использовать приобретенные знания и умения в практической деятельности и повседневной жизни</a:t>
            </a:r>
            <a:r>
              <a:rPr lang="ru-RU" dirty="0" smtClean="0"/>
              <a:t>.</a:t>
            </a:r>
          </a:p>
          <a:p>
            <a:endParaRPr lang="ru-RU" altLang="ru-RU" dirty="0" smtClean="0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2" y="461972"/>
            <a:ext cx="2497155" cy="2372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2" name="Прямоугольник 3"/>
          <p:cNvSpPr>
            <a:spLocks noChangeArrowheads="1"/>
          </p:cNvSpPr>
          <p:nvPr/>
        </p:nvSpPr>
        <p:spPr bwMode="auto">
          <a:xfrm>
            <a:off x="2477465" y="494453"/>
            <a:ext cx="644313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4800" b="1" dirty="0" smtClean="0">
                <a:solidFill>
                  <a:srgbClr val="217436"/>
                </a:solidFill>
                <a:latin typeface="Times New Roman" pitchFamily="18" charset="0"/>
                <a:cs typeface="Times New Roman" pitchFamily="18" charset="0"/>
              </a:rPr>
              <a:t>      «</a:t>
            </a:r>
            <a:r>
              <a:rPr lang="ru-RU" altLang="ru-RU" sz="4800" b="1" dirty="0">
                <a:solidFill>
                  <a:srgbClr val="217436"/>
                </a:solidFill>
                <a:latin typeface="Times New Roman" pitchFamily="18" charset="0"/>
                <a:cs typeface="Times New Roman" pitchFamily="18" charset="0"/>
              </a:rPr>
              <a:t>Корзина идей</a:t>
            </a:r>
            <a:r>
              <a:rPr lang="ru-RU" altLang="ru-RU" sz="4800" b="1" dirty="0" smtClean="0">
                <a:solidFill>
                  <a:srgbClr val="217436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altLang="ru-RU" sz="4800" b="1" dirty="0">
              <a:solidFill>
                <a:srgbClr val="21743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53" y="117475"/>
            <a:ext cx="3640667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41376" cy="551788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Восточная мудрость: 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i="1" dirty="0" smtClean="0">
                <a:solidFill>
                  <a:srgbClr val="00B050"/>
                </a:solidFill>
              </a:rPr>
              <a:t>«Приобретать знания – это храбрость, приумножать знания – это мудрость, </a:t>
            </a:r>
            <a:br>
              <a:rPr lang="ru-RU" i="1" dirty="0" smtClean="0">
                <a:solidFill>
                  <a:srgbClr val="00B050"/>
                </a:solidFill>
              </a:rPr>
            </a:br>
            <a:r>
              <a:rPr lang="ru-RU" i="1" dirty="0" smtClean="0">
                <a:solidFill>
                  <a:srgbClr val="00B050"/>
                </a:solidFill>
              </a:rPr>
              <a:t>а умело применять – великое искусство»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483" y="747936"/>
            <a:ext cx="1581473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869" y="3344031"/>
            <a:ext cx="2311400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723" y="1052736"/>
            <a:ext cx="196850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694" y="3750520"/>
            <a:ext cx="161290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627" y="3344030"/>
            <a:ext cx="2311400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598" y="740039"/>
            <a:ext cx="1521458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890613" y="3585855"/>
            <a:ext cx="30406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Р  = (а + </a:t>
            </a:r>
            <a:r>
              <a:rPr lang="ru-RU" sz="3200" b="1" i="1" dirty="0" err="1" smtClean="0"/>
              <a:t>b</a:t>
            </a:r>
            <a:r>
              <a:rPr lang="ru-RU" sz="3200" b="1" i="1" dirty="0" smtClean="0"/>
              <a:t>) · 2</a:t>
            </a:r>
            <a:endParaRPr lang="ru-RU" sz="3200" b="1" i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311110" y="1228248"/>
            <a:ext cx="17828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/>
              <a:t>Р  = а  · 4</a:t>
            </a:r>
            <a:endParaRPr lang="ru-RU" sz="3200" b="1" i="1" dirty="0"/>
          </a:p>
        </p:txBody>
      </p:sp>
      <p:pic>
        <p:nvPicPr>
          <p:cNvPr id="19" name="Picture 6" descr="C:\Documents and Settings\Admin\Рабочий стол\depositphotos_2344469-Group-of-school-kid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41886" y="4491451"/>
            <a:ext cx="3288441" cy="20130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4134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336" y="0"/>
            <a:ext cx="11582400" cy="16002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Работаем устно!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Единицы </a:t>
            </a:r>
            <a:r>
              <a:rPr lang="ru-RU" b="1" cap="none" dirty="0"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измерения длины и площади: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  <a:t/>
            </a:r>
            <a:b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3200" b="1" dirty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1 м   </a:t>
            </a:r>
            <a:r>
              <a:rPr lang="ru-RU" sz="3200" b="1" dirty="0" smtClean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=  ?   см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  1 </a:t>
            </a:r>
            <a:r>
              <a:rPr lang="ru-RU" sz="3200" b="1" dirty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м   = </a:t>
            </a:r>
            <a:r>
              <a:rPr lang="ru-RU" sz="3200" b="1" dirty="0" smtClean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100  </a:t>
            </a:r>
            <a:r>
              <a:rPr lang="ru-RU" sz="3200" b="1" dirty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см</a:t>
            </a:r>
          </a:p>
          <a:p>
            <a:endParaRPr lang="ru-RU" sz="3200" b="1" dirty="0" smtClean="0">
              <a:solidFill>
                <a:schemeClr val="tx1"/>
              </a:solidFill>
              <a:latin typeface="+mj-lt"/>
              <a:ea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0,5м </a:t>
            </a:r>
            <a:r>
              <a:rPr lang="ru-RU" sz="3200" b="1" dirty="0" smtClean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=  ?   см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  0,5м </a:t>
            </a:r>
            <a:r>
              <a:rPr lang="ru-RU" sz="3200" b="1" dirty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= </a:t>
            </a:r>
            <a:r>
              <a:rPr lang="ru-RU" sz="3200" b="1" dirty="0" smtClean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50 </a:t>
            </a:r>
            <a:r>
              <a:rPr lang="ru-RU" sz="3200" b="1" dirty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см</a:t>
            </a:r>
          </a:p>
          <a:p>
            <a:endParaRPr lang="ru-RU" sz="3200" b="1" dirty="0" smtClean="0">
              <a:solidFill>
                <a:schemeClr val="tx1"/>
              </a:solidFill>
              <a:latin typeface="+mj-lt"/>
              <a:ea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1,3 </a:t>
            </a:r>
            <a:r>
              <a:rPr lang="ru-RU" sz="3200" b="1" dirty="0" smtClean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м=   ?  см</a:t>
            </a:r>
            <a:endParaRPr lang="ru-RU" sz="3200" b="1" dirty="0">
              <a:solidFill>
                <a:schemeClr val="tx1"/>
              </a:solidFill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  1,3 </a:t>
            </a:r>
            <a:r>
              <a:rPr lang="ru-RU" sz="3200" b="1" dirty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м=130 </a:t>
            </a:r>
            <a:r>
              <a:rPr lang="ru-RU" sz="3200" b="1" dirty="0" smtClean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см</a:t>
            </a:r>
            <a:endParaRPr lang="ru-RU" sz="3200" dirty="0">
              <a:solidFill>
                <a:srgbClr val="00B050"/>
              </a:solidFill>
              <a:latin typeface="+mj-lt"/>
            </a:endParaRP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ru-RU" sz="3200" b="1" dirty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1 </a:t>
            </a:r>
            <a:r>
              <a:rPr lang="ru-RU" sz="3200" b="1" dirty="0">
                <a:latin typeface="+mj-lt"/>
                <a:cs typeface="Times New Roman" pitchFamily="18" charset="0"/>
              </a:rPr>
              <a:t>м</a:t>
            </a:r>
            <a:r>
              <a:rPr lang="ru-RU" sz="3200" dirty="0">
                <a:latin typeface="+mj-lt"/>
                <a:cs typeface="Times New Roman" pitchFamily="18" charset="0"/>
              </a:rPr>
              <a:t>²</a:t>
            </a:r>
            <a:r>
              <a:rPr lang="ru-RU" sz="3200" b="1" dirty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=   ? </a:t>
            </a:r>
            <a:r>
              <a:rPr lang="ru-RU" sz="3200" b="1" dirty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с</a:t>
            </a:r>
            <a:r>
              <a:rPr lang="ru-RU" sz="3200" b="1" dirty="0">
                <a:latin typeface="+mj-lt"/>
                <a:cs typeface="Times New Roman" pitchFamily="18" charset="0"/>
              </a:rPr>
              <a:t>м</a:t>
            </a:r>
            <a:r>
              <a:rPr lang="ru-RU" sz="3200" dirty="0">
                <a:latin typeface="+mj-lt"/>
                <a:cs typeface="Times New Roman" pitchFamily="18" charset="0"/>
              </a:rPr>
              <a:t>²</a:t>
            </a:r>
            <a:endParaRPr lang="ru-RU" sz="3200" b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3200" b="1" dirty="0" smtClean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  1 </a:t>
            </a:r>
            <a:r>
              <a:rPr lang="ru-RU" sz="3200" b="1" dirty="0">
                <a:solidFill>
                  <a:srgbClr val="00B050"/>
                </a:solidFill>
                <a:latin typeface="+mj-lt"/>
                <a:cs typeface="Times New Roman" pitchFamily="18" charset="0"/>
              </a:rPr>
              <a:t>м</a:t>
            </a:r>
            <a:r>
              <a:rPr lang="ru-RU" sz="3200" dirty="0">
                <a:solidFill>
                  <a:srgbClr val="00B050"/>
                </a:solidFill>
                <a:latin typeface="+mj-lt"/>
                <a:cs typeface="Times New Roman" pitchFamily="18" charset="0"/>
              </a:rPr>
              <a:t>²</a:t>
            </a:r>
            <a:r>
              <a:rPr lang="ru-RU" sz="3200" b="1" dirty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=10000 </a:t>
            </a:r>
            <a:r>
              <a:rPr lang="ru-RU" sz="3200" b="1" dirty="0" smtClean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с</a:t>
            </a:r>
            <a:r>
              <a:rPr lang="ru-RU" sz="3200" b="1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м</a:t>
            </a:r>
            <a:r>
              <a:rPr lang="ru-RU" sz="3200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²</a:t>
            </a:r>
          </a:p>
          <a:p>
            <a:pPr lvl="0"/>
            <a:endParaRPr lang="ru-RU" sz="3200" dirty="0" smtClean="0">
              <a:latin typeface="+mj-lt"/>
              <a:cs typeface="Times New Roman" pitchFamily="18" charset="0"/>
            </a:endParaRPr>
          </a:p>
          <a:p>
            <a:r>
              <a:rPr lang="ru-RU" sz="3200" b="1" dirty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0,5 </a:t>
            </a:r>
            <a:r>
              <a:rPr lang="ru-RU" sz="3200" b="1" dirty="0">
                <a:latin typeface="+mj-lt"/>
                <a:cs typeface="Times New Roman" pitchFamily="18" charset="0"/>
              </a:rPr>
              <a:t>м</a:t>
            </a:r>
            <a:r>
              <a:rPr lang="ru-RU" sz="3200" dirty="0">
                <a:latin typeface="+mj-lt"/>
                <a:cs typeface="Times New Roman" pitchFamily="18" charset="0"/>
              </a:rPr>
              <a:t>² </a:t>
            </a:r>
            <a:r>
              <a:rPr lang="ru-RU" sz="3200" b="1" dirty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= </a:t>
            </a:r>
            <a:r>
              <a:rPr lang="ru-RU" sz="3200" b="1" dirty="0" smtClean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?  с</a:t>
            </a:r>
            <a:r>
              <a:rPr lang="ru-RU" sz="3200" b="1" dirty="0" smtClean="0">
                <a:latin typeface="+mj-lt"/>
                <a:cs typeface="Times New Roman" pitchFamily="18" charset="0"/>
              </a:rPr>
              <a:t>м</a:t>
            </a:r>
            <a:r>
              <a:rPr lang="ru-RU" sz="3200" dirty="0" smtClean="0">
                <a:latin typeface="+mj-lt"/>
                <a:cs typeface="Times New Roman" pitchFamily="18" charset="0"/>
              </a:rPr>
              <a:t>²</a:t>
            </a:r>
            <a:endParaRPr lang="ru-RU" sz="3200" b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  0,5 </a:t>
            </a:r>
            <a:r>
              <a:rPr lang="ru-RU" sz="3200" b="1" dirty="0">
                <a:solidFill>
                  <a:srgbClr val="00B050"/>
                </a:solidFill>
                <a:latin typeface="+mj-lt"/>
                <a:cs typeface="Times New Roman" pitchFamily="18" charset="0"/>
              </a:rPr>
              <a:t>м</a:t>
            </a:r>
            <a:r>
              <a:rPr lang="ru-RU" sz="3200" dirty="0">
                <a:solidFill>
                  <a:srgbClr val="00B050"/>
                </a:solidFill>
                <a:latin typeface="+mj-lt"/>
                <a:cs typeface="Times New Roman" pitchFamily="18" charset="0"/>
              </a:rPr>
              <a:t>² </a:t>
            </a:r>
            <a:r>
              <a:rPr lang="ru-RU" sz="3200" b="1" dirty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= 5000 </a:t>
            </a:r>
            <a:r>
              <a:rPr lang="ru-RU" sz="3200" b="1" dirty="0" smtClean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с</a:t>
            </a:r>
            <a:r>
              <a:rPr lang="ru-RU" sz="3200" b="1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м</a:t>
            </a:r>
            <a:r>
              <a:rPr lang="ru-RU" sz="3200" dirty="0" smtClean="0">
                <a:solidFill>
                  <a:srgbClr val="00B050"/>
                </a:solidFill>
                <a:latin typeface="+mj-lt"/>
                <a:cs typeface="Times New Roman" pitchFamily="18" charset="0"/>
              </a:rPr>
              <a:t>²</a:t>
            </a:r>
          </a:p>
          <a:p>
            <a:pPr lvl="0"/>
            <a:endParaRPr lang="ru-RU" sz="3200" b="1" dirty="0">
              <a:solidFill>
                <a:schemeClr val="tx1"/>
              </a:solidFill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200" b="1" dirty="0" smtClean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1,3 </a:t>
            </a:r>
            <a:r>
              <a:rPr lang="ru-RU" sz="3200" b="1" dirty="0">
                <a:latin typeface="+mj-lt"/>
                <a:cs typeface="Times New Roman" pitchFamily="18" charset="0"/>
              </a:rPr>
              <a:t>м</a:t>
            </a:r>
            <a:r>
              <a:rPr lang="ru-RU" sz="3200" dirty="0">
                <a:latin typeface="+mj-lt"/>
                <a:cs typeface="Times New Roman" pitchFamily="18" charset="0"/>
              </a:rPr>
              <a:t>² </a:t>
            </a:r>
            <a:r>
              <a:rPr lang="ru-RU" sz="3200" b="1" dirty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= </a:t>
            </a:r>
            <a:r>
              <a:rPr lang="ru-RU" sz="3200" b="1" dirty="0" smtClean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? </a:t>
            </a:r>
            <a:r>
              <a:rPr lang="ru-RU" sz="3200" b="1" dirty="0">
                <a:solidFill>
                  <a:schemeClr val="tx1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с</a:t>
            </a:r>
            <a:r>
              <a:rPr lang="ru-RU" sz="3200" b="1" dirty="0">
                <a:latin typeface="+mj-lt"/>
                <a:cs typeface="Times New Roman" pitchFamily="18" charset="0"/>
              </a:rPr>
              <a:t>м</a:t>
            </a:r>
            <a:r>
              <a:rPr lang="ru-RU" sz="3200" dirty="0">
                <a:latin typeface="+mj-lt"/>
                <a:cs typeface="Times New Roman" pitchFamily="18" charset="0"/>
              </a:rPr>
              <a:t>²</a:t>
            </a:r>
            <a:endParaRPr lang="ru-RU" sz="3200" b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3200" b="1" dirty="0" smtClean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  1,3 </a:t>
            </a:r>
            <a:r>
              <a:rPr lang="ru-RU" sz="3200" b="1" dirty="0">
                <a:solidFill>
                  <a:srgbClr val="00B050"/>
                </a:solidFill>
                <a:latin typeface="+mj-lt"/>
                <a:cs typeface="Times New Roman" pitchFamily="18" charset="0"/>
              </a:rPr>
              <a:t>м</a:t>
            </a:r>
            <a:r>
              <a:rPr lang="ru-RU" sz="3200" dirty="0">
                <a:solidFill>
                  <a:srgbClr val="00B050"/>
                </a:solidFill>
                <a:latin typeface="+mj-lt"/>
                <a:cs typeface="Times New Roman" pitchFamily="18" charset="0"/>
              </a:rPr>
              <a:t>² </a:t>
            </a:r>
            <a:r>
              <a:rPr lang="ru-RU" sz="3200" b="1" dirty="0">
                <a:solidFill>
                  <a:srgbClr val="00B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= 13000 с</a:t>
            </a:r>
            <a:r>
              <a:rPr lang="ru-RU" sz="3200" b="1" dirty="0">
                <a:solidFill>
                  <a:srgbClr val="00B050"/>
                </a:solidFill>
                <a:latin typeface="+mj-lt"/>
                <a:cs typeface="Times New Roman" pitchFamily="18" charset="0"/>
              </a:rPr>
              <a:t>м</a:t>
            </a:r>
            <a:r>
              <a:rPr lang="ru-RU" sz="3200" dirty="0">
                <a:solidFill>
                  <a:srgbClr val="00B050"/>
                </a:solidFill>
                <a:latin typeface="+mj-lt"/>
                <a:cs typeface="Times New Roman" pitchFamily="18" charset="0"/>
              </a:rPr>
              <a:t>²</a:t>
            </a:r>
            <a:endParaRPr lang="ru-RU" sz="3200" b="1" dirty="0">
              <a:solidFill>
                <a:srgbClr val="00B050"/>
              </a:solidFill>
              <a:latin typeface="+mj-lt"/>
              <a:cs typeface="Times New Roman" pitchFamily="18" charset="0"/>
            </a:endParaRP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722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1388</TotalTime>
  <Words>895</Words>
  <Application>Microsoft Office PowerPoint</Application>
  <PresentationFormat>Широкоэкранный</PresentationFormat>
  <Paragraphs>169</Paragraphs>
  <Slides>26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Arial</vt:lpstr>
      <vt:lpstr>Calibri</vt:lpstr>
      <vt:lpstr>Cambria Math</vt:lpstr>
      <vt:lpstr>Franklin Gothic Book</vt:lpstr>
      <vt:lpstr>Franklin Gothic Medium</vt:lpstr>
      <vt:lpstr>Times New Roman</vt:lpstr>
      <vt:lpstr>Wingdings</vt:lpstr>
      <vt:lpstr>Wingdings 2</vt:lpstr>
      <vt:lpstr>Трек</vt:lpstr>
      <vt:lpstr>Решение практико-ориентированных задач при подготовке к ОГЭ по математике. </vt:lpstr>
      <vt:lpstr>Способствовать формированию умения решать задачи нестандартного развивающего характера с применением  их в практической деятельности , применяя изученные свойства и формулы в решении практико-ориентированных жизненных задач. </vt:lpstr>
      <vt:lpstr>Задачи:</vt:lpstr>
      <vt:lpstr>Задача  № 1.   Больному прописано лекарство, которое нужно пить по 2 таблетки  3 раза в день в течение 8 дней. В одной упаковке 10 таблеток лекарства.  Сколько упаковок хватит на весь курс лечения?   Решение </vt:lpstr>
      <vt:lpstr>Задача  № 2.    Пакетик сока стоит 14 рублей 50 копеек. Какое наибольшее число пакетиков сока можно купить на 100 рублей?   Решение </vt:lpstr>
      <vt:lpstr>Презентация PowerPoint</vt:lpstr>
      <vt:lpstr>Восточная мудрость:   «Приобретать знания – это храбрость, приумножать знания – это мудрость,  а умело применять – великое искусство» </vt:lpstr>
      <vt:lpstr>Презентация PowerPoint</vt:lpstr>
      <vt:lpstr>                                                                          Работаем устно!  Единицы измерения длины и площади: </vt:lpstr>
      <vt:lpstr>Вспомним</vt:lpstr>
      <vt:lpstr>Презентация PowerPoint</vt:lpstr>
      <vt:lpstr>Презентация PowerPoint</vt:lpstr>
      <vt:lpstr> ВАЖНО!  </vt:lpstr>
      <vt:lpstr>Презентация PowerPoint</vt:lpstr>
      <vt:lpstr>На рисунке изображён план двухкомнатной квартиры в многоэтажном жилом доме. Сторона одной клетки на плане соответствует 0,4 м. а условные обозначения двери и окна приведены в правой части рисунка.</vt:lpstr>
      <vt:lpstr>Вход в квартиру находится в коридоре. Слева от входа в квартиру находится санузел, а в противоположном конце коридора – дверь в кладовую. </vt:lpstr>
      <vt:lpstr>Рядом с кладовой находится спальня, из которой можно пройти на одну из застеклённых лоджий. Самое большое по площади помещение – гостиная, откуда можно попасть в коридор и на кухню. Из кухни также можно попасть на застеклённую лоджию. </vt:lpstr>
      <vt:lpstr>1. Для объектов, указанных в таблице, определите, какими цифрами они обозначены на плане. Заполните таблицу, в бланк перенесите последовательность четырёх цифр без пробелов, запятых и других дополнительных символов.</vt:lpstr>
      <vt:lpstr>2. Найдите площадь гостиной.  Ответ дайте в квадратных метрах.</vt:lpstr>
      <vt:lpstr>3. На сколько процентов площадь коридора больше площади кухни?</vt:lpstr>
      <vt:lpstr>3. На сколько процентов площадь коридора больше площади кухни?</vt:lpstr>
      <vt:lpstr>4. Плитка для пола размером 20 см на 40 см продаётся в упаковках по 8 штук.  Сколько упаковок плитки понадобилось, чтобы выложить пол санузла?</vt:lpstr>
      <vt:lpstr>4. Плитка для пола размером 20 см на 40 см продаётся в упаковках по 8 штук.  Сколько упаковок плитки понадобилось, чтобы выложить пол санузла?</vt:lpstr>
      <vt:lpstr>5. В квартире планируется установить стиральную машину. Характеристики стиральных машин, условия подключения и доставки приведены в таблице. Планируется купить стиральную машину с вертикальной загрузкой вместимостью не менее 6 кг.</vt:lpstr>
      <vt:lpstr>5. Планируется купить стиральную машину с вертикальной загрузкой вместимостью не менее 6 кг. Сколько рублей будет стоить наиболее дешёвый подходящий вариант вместе с подключением и доставкой?</vt:lpstr>
      <vt:lpstr>5. … наиболее дешёвый подходящий вариант вместе с подключением и доставкой?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«Квартира»</dc:title>
  <dc:creator>Учетная запись Майкрософт</dc:creator>
  <cp:lastModifiedBy>Пользователь</cp:lastModifiedBy>
  <cp:revision>72</cp:revision>
  <dcterms:created xsi:type="dcterms:W3CDTF">2023-06-24T18:15:10Z</dcterms:created>
  <dcterms:modified xsi:type="dcterms:W3CDTF">2024-02-15T09:43:38Z</dcterms:modified>
</cp:coreProperties>
</file>