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media/image4.jpg" ContentType="image/jpg"/>
  <Override PartName="/ppt/media/image5.jpg" ContentType="image/jpg"/>
  <Override PartName="/ppt/media/image7.jpg" ContentType="image/jpg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</p:sldIdLst>
  <p:sldSz cx="13444538" cy="7562850"/>
  <p:notesSz cx="10693400" cy="7562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7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A664"/>
    <a:srgbClr val="F782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10"/>
  </p:normalViewPr>
  <p:slideViewPr>
    <p:cSldViewPr>
      <p:cViewPr varScale="1">
        <p:scale>
          <a:sx n="85" d="100"/>
          <a:sy n="85" d="100"/>
        </p:scale>
        <p:origin x="200" y="552"/>
      </p:cViewPr>
      <p:guideLst>
        <p:guide orient="horz" pos="2880"/>
        <p:guide pos="27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8131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079750" y="946150"/>
            <a:ext cx="45339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3470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08341" y="2344483"/>
            <a:ext cx="1142785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16682" y="4235196"/>
            <a:ext cx="941117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72228" y="1739456"/>
            <a:ext cx="584837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923936" y="1739456"/>
            <a:ext cx="584837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2228" y="302514"/>
            <a:ext cx="1210008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2228" y="1739456"/>
            <a:ext cx="1210008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571144" y="7033450"/>
            <a:ext cx="430225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72227" y="7033450"/>
            <a:ext cx="309224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680067" y="7033450"/>
            <a:ext cx="309224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pic>
        <p:nvPicPr>
          <p:cNvPr id="7" name="Google Shape;9;p23">
            <a:extLst>
              <a:ext uri="{FF2B5EF4-FFF2-40B4-BE49-F238E27FC236}">
                <a16:creationId xmlns:a16="http://schemas.microsoft.com/office/drawing/2014/main" id="{096178EB-942A-9143-BAE1-6E101EDD5D8A}"/>
              </a:ext>
            </a:extLst>
          </p:cNvPr>
          <p:cNvPicPr preferRelativeResize="0"/>
          <p:nvPr userDrawn="1"/>
        </p:nvPicPr>
        <p:blipFill rotWithShape="1">
          <a:blip r:embed="rId7">
            <a:alphaModFix/>
          </a:blip>
          <a:srcRect/>
          <a:stretch/>
        </p:blipFill>
        <p:spPr>
          <a:xfrm>
            <a:off x="0" y="130591"/>
            <a:ext cx="13439775" cy="7432259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74838">
        <a:defRPr>
          <a:latin typeface="+mn-lt"/>
          <a:ea typeface="+mn-ea"/>
          <a:cs typeface="+mn-cs"/>
        </a:defRPr>
      </a:lvl2pPr>
      <a:lvl3pPr marL="1149675">
        <a:defRPr>
          <a:latin typeface="+mn-lt"/>
          <a:ea typeface="+mn-ea"/>
          <a:cs typeface="+mn-cs"/>
        </a:defRPr>
      </a:lvl3pPr>
      <a:lvl4pPr marL="1724513">
        <a:defRPr>
          <a:latin typeface="+mn-lt"/>
          <a:ea typeface="+mn-ea"/>
          <a:cs typeface="+mn-cs"/>
        </a:defRPr>
      </a:lvl4pPr>
      <a:lvl5pPr marL="2299350">
        <a:defRPr>
          <a:latin typeface="+mn-lt"/>
          <a:ea typeface="+mn-ea"/>
          <a:cs typeface="+mn-cs"/>
        </a:defRPr>
      </a:lvl5pPr>
      <a:lvl6pPr marL="2874188">
        <a:defRPr>
          <a:latin typeface="+mn-lt"/>
          <a:ea typeface="+mn-ea"/>
          <a:cs typeface="+mn-cs"/>
        </a:defRPr>
      </a:lvl6pPr>
      <a:lvl7pPr marL="3449025">
        <a:defRPr>
          <a:latin typeface="+mn-lt"/>
          <a:ea typeface="+mn-ea"/>
          <a:cs typeface="+mn-cs"/>
        </a:defRPr>
      </a:lvl7pPr>
      <a:lvl8pPr marL="4023863">
        <a:defRPr>
          <a:latin typeface="+mn-lt"/>
          <a:ea typeface="+mn-ea"/>
          <a:cs typeface="+mn-cs"/>
        </a:defRPr>
      </a:lvl8pPr>
      <a:lvl9pPr marL="45987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74838">
        <a:defRPr>
          <a:latin typeface="+mn-lt"/>
          <a:ea typeface="+mn-ea"/>
          <a:cs typeface="+mn-cs"/>
        </a:defRPr>
      </a:lvl2pPr>
      <a:lvl3pPr marL="1149675">
        <a:defRPr>
          <a:latin typeface="+mn-lt"/>
          <a:ea typeface="+mn-ea"/>
          <a:cs typeface="+mn-cs"/>
        </a:defRPr>
      </a:lvl3pPr>
      <a:lvl4pPr marL="1724513">
        <a:defRPr>
          <a:latin typeface="+mn-lt"/>
          <a:ea typeface="+mn-ea"/>
          <a:cs typeface="+mn-cs"/>
        </a:defRPr>
      </a:lvl4pPr>
      <a:lvl5pPr marL="2299350">
        <a:defRPr>
          <a:latin typeface="+mn-lt"/>
          <a:ea typeface="+mn-ea"/>
          <a:cs typeface="+mn-cs"/>
        </a:defRPr>
      </a:lvl5pPr>
      <a:lvl6pPr marL="2874188">
        <a:defRPr>
          <a:latin typeface="+mn-lt"/>
          <a:ea typeface="+mn-ea"/>
          <a:cs typeface="+mn-cs"/>
        </a:defRPr>
      </a:lvl6pPr>
      <a:lvl7pPr marL="3449025">
        <a:defRPr>
          <a:latin typeface="+mn-lt"/>
          <a:ea typeface="+mn-ea"/>
          <a:cs typeface="+mn-cs"/>
        </a:defRPr>
      </a:lvl7pPr>
      <a:lvl8pPr marL="4023863">
        <a:defRPr>
          <a:latin typeface="+mn-lt"/>
          <a:ea typeface="+mn-ea"/>
          <a:cs typeface="+mn-cs"/>
        </a:defRPr>
      </a:lvl8pPr>
      <a:lvl9pPr marL="45987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>
            <a:extLst>
              <a:ext uri="{FF2B5EF4-FFF2-40B4-BE49-F238E27FC236}">
                <a16:creationId xmlns:a16="http://schemas.microsoft.com/office/drawing/2014/main" id="{10292C6E-E364-7F41-A46F-D044D7B9E4EC}"/>
              </a:ext>
            </a:extLst>
          </p:cNvPr>
          <p:cNvSpPr txBox="1"/>
          <p:nvPr/>
        </p:nvSpPr>
        <p:spPr>
          <a:xfrm>
            <a:off x="904153" y="2181225"/>
            <a:ext cx="11636231" cy="18574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 marR="6387"/>
            <a:r>
              <a:rPr sz="6035" spc="-170" dirty="0">
                <a:solidFill>
                  <a:srgbClr val="04A664"/>
                </a:solidFill>
                <a:latin typeface="Gotham Pro Black"/>
                <a:cs typeface="Gotham Pro Black"/>
              </a:rPr>
              <a:t>Вкладывай</a:t>
            </a:r>
            <a:r>
              <a:rPr sz="6035" spc="-163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6035" spc="-195" dirty="0">
                <a:solidFill>
                  <a:srgbClr val="04A664"/>
                </a:solidFill>
                <a:latin typeface="Gotham Pro Black"/>
                <a:cs typeface="Gotham Pro Black"/>
              </a:rPr>
              <a:t>в</a:t>
            </a:r>
            <a:r>
              <a:rPr sz="6035" spc="-163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6035" spc="-195" dirty="0">
                <a:solidFill>
                  <a:srgbClr val="04A664"/>
                </a:solidFill>
                <a:latin typeface="Gotham Pro Black"/>
                <a:cs typeface="Gotham Pro Black"/>
              </a:rPr>
              <a:t>своё</a:t>
            </a:r>
            <a:r>
              <a:rPr sz="6035" spc="-163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6035" spc="-352" dirty="0">
                <a:solidFill>
                  <a:srgbClr val="04A664"/>
                </a:solidFill>
                <a:latin typeface="Gotham Pro Black"/>
                <a:cs typeface="Gotham Pro Black"/>
              </a:rPr>
              <a:t>б</a:t>
            </a:r>
            <a:r>
              <a:rPr sz="6035" spc="-383" dirty="0">
                <a:solidFill>
                  <a:srgbClr val="04A664"/>
                </a:solidFill>
                <a:latin typeface="Gotham Pro Black"/>
                <a:cs typeface="Gotham Pro Black"/>
              </a:rPr>
              <a:t>у</a:t>
            </a:r>
            <a:r>
              <a:rPr sz="6035" spc="-176" dirty="0">
                <a:solidFill>
                  <a:srgbClr val="04A664"/>
                </a:solidFill>
                <a:latin typeface="Gotham Pro Black"/>
                <a:cs typeface="Gotham Pro Black"/>
              </a:rPr>
              <a:t>дущее</a:t>
            </a:r>
            <a:r>
              <a:rPr sz="6035" spc="-163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6035" spc="-189" dirty="0">
                <a:solidFill>
                  <a:srgbClr val="04A664"/>
                </a:solidFill>
                <a:latin typeface="Gotham Pro Black"/>
                <a:cs typeface="Gotham Pro Black"/>
              </a:rPr>
              <a:t>-</a:t>
            </a:r>
            <a:r>
              <a:rPr sz="6035" spc="-132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6035" spc="-201" dirty="0">
                <a:solidFill>
                  <a:srgbClr val="04A664"/>
                </a:solidFill>
                <a:latin typeface="Gotham Pro Black"/>
                <a:cs typeface="Gotham Pro Black"/>
              </a:rPr>
              <a:t>п</a:t>
            </a:r>
            <a:r>
              <a:rPr sz="6035" spc="-333" dirty="0">
                <a:solidFill>
                  <a:srgbClr val="04A664"/>
                </a:solidFill>
                <a:latin typeface="Gotham Pro Black"/>
                <a:cs typeface="Gotham Pro Black"/>
              </a:rPr>
              <a:t>о</a:t>
            </a:r>
            <a:r>
              <a:rPr sz="6035" spc="-201" dirty="0">
                <a:solidFill>
                  <a:srgbClr val="04A664"/>
                </a:solidFill>
                <a:latin typeface="Gotham Pro Black"/>
                <a:cs typeface="Gotham Pro Black"/>
              </a:rPr>
              <a:t>лучай</a:t>
            </a:r>
            <a:r>
              <a:rPr sz="6035" spc="-163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6035" spc="-195" dirty="0">
                <a:solidFill>
                  <a:srgbClr val="04A664"/>
                </a:solidFill>
                <a:latin typeface="Gotham Pro Black"/>
                <a:cs typeface="Gotham Pro Black"/>
              </a:rPr>
              <a:t>знания</a:t>
            </a:r>
            <a:r>
              <a:rPr sz="6035" spc="-163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6035" spc="-170" dirty="0">
                <a:solidFill>
                  <a:srgbClr val="04A664"/>
                </a:solidFill>
                <a:latin typeface="Gotham Pro Black"/>
                <a:cs typeface="Gotham Pro Black"/>
              </a:rPr>
              <a:t>о</a:t>
            </a:r>
            <a:r>
              <a:rPr sz="6035" spc="-163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6035" spc="-170" dirty="0">
                <a:solidFill>
                  <a:srgbClr val="04A664"/>
                </a:solidFill>
                <a:latin typeface="Gotham Pro Black"/>
                <a:cs typeface="Gotham Pro Black"/>
              </a:rPr>
              <a:t>личных</a:t>
            </a:r>
            <a:r>
              <a:rPr sz="6035" spc="-75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6035" spc="-207" dirty="0">
                <a:solidFill>
                  <a:srgbClr val="04A664"/>
                </a:solidFill>
                <a:latin typeface="Gotham Pro Black"/>
                <a:cs typeface="Gotham Pro Black"/>
              </a:rPr>
              <a:t>финансах</a:t>
            </a:r>
            <a:endParaRPr sz="6035" dirty="0">
              <a:solidFill>
                <a:srgbClr val="04A664"/>
              </a:solidFill>
              <a:latin typeface="Gotham Pro Black"/>
              <a:cs typeface="Gotham Pro Black"/>
            </a:endParaRPr>
          </a:p>
        </p:txBody>
      </p:sp>
    </p:spTree>
    <p:extLst>
      <p:ext uri="{BB962C8B-B14F-4D97-AF65-F5344CB8AC3E}">
        <p14:creationId xmlns:p14="http://schemas.microsoft.com/office/powerpoint/2010/main" val="1358995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FAE4F963-F2C9-7D43-9687-B0164C7A4993}"/>
              </a:ext>
            </a:extLst>
          </p:cNvPr>
          <p:cNvSpPr txBox="1"/>
          <p:nvPr/>
        </p:nvSpPr>
        <p:spPr>
          <a:xfrm>
            <a:off x="922600" y="721211"/>
            <a:ext cx="8241565" cy="53131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>
              <a:lnSpc>
                <a:spcPts val="3319"/>
              </a:lnSpc>
            </a:pP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Жизненная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94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сит</a:t>
            </a:r>
            <a:r>
              <a:rPr sz="3018" spc="-195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ация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№3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:</a:t>
            </a:r>
            <a:endParaRPr sz="3018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>
              <a:lnSpc>
                <a:spcPts val="4526"/>
              </a:lnSpc>
            </a:pPr>
            <a:r>
              <a:rPr sz="4023" spc="-119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Финан</a:t>
            </a:r>
            <a:r>
              <a:rPr sz="4023" spc="-1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</a:t>
            </a:r>
            <a:r>
              <a:rPr sz="4023" spc="-13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овая</a:t>
            </a:r>
            <a:r>
              <a:rPr sz="4023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4023" spc="-13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пирамида</a:t>
            </a:r>
            <a:endParaRPr sz="4023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 marR="423943">
              <a:spcBef>
                <a:spcPts val="1829"/>
              </a:spcBef>
            </a:pP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П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тр Сер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еевич и Ирина Романовна </a:t>
            </a:r>
            <a:r>
              <a:rPr sz="1760" spc="-113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spc="-101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знецовы</a:t>
            </a:r>
            <a:r>
              <a:rPr sz="1760" spc="-13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последние 2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да хранят свои на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опления на бан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овс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ом </a:t>
            </a:r>
            <a:r>
              <a:rPr sz="1760" spc="-63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деп</a:t>
            </a:r>
            <a:r>
              <a:rPr sz="1760" spc="-82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зи</a:t>
            </a:r>
            <a:r>
              <a:rPr sz="1760" spc="-8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spc="-13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(500 000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ублей п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 </a:t>
            </a:r>
            <a:r>
              <a:rPr sz="1760" spc="-176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7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,45%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довых) и в акциях  (500 000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ублей,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/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4%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довой дивидендный д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ох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д).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/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Ев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ений Дмитриевич и Лариса Павловна </a:t>
            </a:r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Сидоровы</a:t>
            </a:r>
            <a:r>
              <a:rPr sz="1760" spc="-13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счи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али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 marR="6387"/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акие вл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ож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ения бессмысленными, п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ому ч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 они приносят </a:t>
            </a:r>
            <a:r>
              <a:rPr sz="1760" dirty="0" err="1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малый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 err="1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1760" spc="-38" dirty="0" err="1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 err="1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х</a:t>
            </a:r>
            <a:r>
              <a:rPr lang="ru-RU"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од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и по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эт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ому они свои на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опления в сумме 1 000 000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ублей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 marR="956466"/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вл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жили в </a:t>
            </a:r>
            <a:r>
              <a:rPr sz="1760" spc="-63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акции</a:t>
            </a:r>
            <a:r>
              <a:rPr sz="1760" spc="-13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ворон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еж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ой финансовой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омпании «</a:t>
            </a:r>
            <a:r>
              <a:rPr sz="1760" spc="-10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сп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х» п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 100%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довых.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/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Через 6 месяцев офис финансовой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омпании «</a:t>
            </a:r>
            <a:r>
              <a:rPr sz="1760" spc="-10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сп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х» закрылся,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 marR="70258"/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ов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ди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ели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омпании с день</a:t>
            </a:r>
            <a:r>
              <a:rPr sz="1760" spc="-75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ами исчезли. Сидоровы,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ак и </a:t>
            </a:r>
            <a:r>
              <a:rPr sz="1760" dirty="0" err="1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1760" spc="-38" dirty="0" err="1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dirty="0" err="1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угие</a:t>
            </a:r>
            <a:r>
              <a:rPr lang="ru-RU"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инвесторы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п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дали на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омпанию в с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д, но прошло у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 б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льше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да, а </a:t>
            </a:r>
            <a:r>
              <a:rPr sz="1760" dirty="0" err="1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сит</a:t>
            </a:r>
            <a:r>
              <a:rPr sz="1760" spc="-38" dirty="0" err="1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 err="1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ация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н</a:t>
            </a:r>
            <a:r>
              <a:rPr lang="ru-RU" sz="1760" dirty="0" err="1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икак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не разреша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ся и денег ник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 не в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звраща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spc="-126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3" name="object 18">
            <a:extLst>
              <a:ext uri="{FF2B5EF4-FFF2-40B4-BE49-F238E27FC236}">
                <a16:creationId xmlns:a16="http://schemas.microsoft.com/office/drawing/2014/main" id="{1060E8DB-B5FA-7C43-8926-609C936FCAA6}"/>
              </a:ext>
            </a:extLst>
          </p:cNvPr>
          <p:cNvSpPr/>
          <p:nvPr/>
        </p:nvSpPr>
        <p:spPr>
          <a:xfrm>
            <a:off x="9998869" y="1343025"/>
            <a:ext cx="3445669" cy="62198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/>
          </a:p>
        </p:txBody>
      </p:sp>
    </p:spTree>
    <p:extLst>
      <p:ext uri="{BB962C8B-B14F-4D97-AF65-F5344CB8AC3E}">
        <p14:creationId xmlns:p14="http://schemas.microsoft.com/office/powerpoint/2010/main" val="2843881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649A4B2C-B593-F941-B47D-E2AA38AE555B}"/>
              </a:ext>
            </a:extLst>
          </p:cNvPr>
          <p:cNvSpPr txBox="1"/>
          <p:nvPr/>
        </p:nvSpPr>
        <p:spPr>
          <a:xfrm>
            <a:off x="869333" y="753114"/>
            <a:ext cx="11418276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>
              <a:lnSpc>
                <a:spcPts val="3615"/>
              </a:lnSpc>
            </a:pPr>
            <a:r>
              <a:rPr sz="3018" spc="-107" dirty="0">
                <a:solidFill>
                  <a:srgbClr val="04A664"/>
                </a:solidFill>
                <a:latin typeface="Gotham Pro Black"/>
                <a:cs typeface="Gotham Pro Black"/>
              </a:rPr>
              <a:t>Давай</a:t>
            </a:r>
            <a:r>
              <a:rPr sz="3018" spc="-151" dirty="0">
                <a:solidFill>
                  <a:srgbClr val="04A664"/>
                </a:solidFill>
                <a:latin typeface="Gotham Pro Black"/>
                <a:cs typeface="Gotham Pro Black"/>
              </a:rPr>
              <a:t>т</a:t>
            </a:r>
            <a:r>
              <a:rPr sz="3018" spc="-101" dirty="0">
                <a:solidFill>
                  <a:srgbClr val="04A664"/>
                </a:solidFill>
                <a:latin typeface="Gotham Pro Black"/>
                <a:cs typeface="Gotham Pro Black"/>
              </a:rPr>
              <a:t>е</a:t>
            </a:r>
            <a:r>
              <a:rPr sz="3018" spc="-82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3018" spc="-94" dirty="0">
                <a:solidFill>
                  <a:srgbClr val="04A664"/>
                </a:solidFill>
                <a:latin typeface="Gotham Pro Black"/>
                <a:cs typeface="Gotham Pro Black"/>
              </a:rPr>
              <a:t>сравним:</a:t>
            </a:r>
            <a:r>
              <a:rPr sz="3018" spc="-82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3018" spc="-101" dirty="0">
                <a:solidFill>
                  <a:srgbClr val="04A664"/>
                </a:solidFill>
                <a:latin typeface="Gotham Pro Black"/>
                <a:cs typeface="Gotham Pro Black"/>
              </a:rPr>
              <a:t>к</a:t>
            </a:r>
            <a:r>
              <a:rPr sz="3018" spc="-151" dirty="0">
                <a:solidFill>
                  <a:srgbClr val="04A664"/>
                </a:solidFill>
                <a:latin typeface="Gotham Pro Black"/>
                <a:cs typeface="Gotham Pro Black"/>
              </a:rPr>
              <a:t>т</a:t>
            </a:r>
            <a:r>
              <a:rPr sz="3018" spc="-88" dirty="0">
                <a:solidFill>
                  <a:srgbClr val="04A664"/>
                </a:solidFill>
                <a:latin typeface="Gotham Pro Black"/>
                <a:cs typeface="Gotham Pro Black"/>
              </a:rPr>
              <a:t>о</a:t>
            </a:r>
            <a:r>
              <a:rPr sz="3018" spc="-82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3018" spc="-101" dirty="0">
                <a:solidFill>
                  <a:srgbClr val="04A664"/>
                </a:solidFill>
                <a:latin typeface="Gotham Pro Black"/>
                <a:cs typeface="Gotham Pro Black"/>
              </a:rPr>
              <a:t>действовал</a:t>
            </a:r>
            <a:r>
              <a:rPr sz="3018" spc="-82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3018" spc="-88" dirty="0">
                <a:solidFill>
                  <a:srgbClr val="04A664"/>
                </a:solidFill>
                <a:latin typeface="Gotham Pro Black"/>
                <a:cs typeface="Gotham Pro Black"/>
              </a:rPr>
              <a:t>финан</a:t>
            </a:r>
            <a:r>
              <a:rPr sz="3018" spc="-138" dirty="0">
                <a:solidFill>
                  <a:srgbClr val="04A664"/>
                </a:solidFill>
                <a:latin typeface="Gotham Pro Black"/>
                <a:cs typeface="Gotham Pro Black"/>
              </a:rPr>
              <a:t>с</a:t>
            </a:r>
            <a:r>
              <a:rPr sz="3018" spc="-101" dirty="0">
                <a:solidFill>
                  <a:srgbClr val="04A664"/>
                </a:solidFill>
                <a:latin typeface="Gotham Pro Black"/>
                <a:cs typeface="Gotham Pro Black"/>
              </a:rPr>
              <a:t>ово</a:t>
            </a:r>
            <a:r>
              <a:rPr sz="3018" spc="-82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3018" spc="-101" dirty="0">
                <a:solidFill>
                  <a:srgbClr val="04A664"/>
                </a:solidFill>
                <a:latin typeface="Gotham Pro Black"/>
                <a:cs typeface="Gotham Pro Black"/>
              </a:rPr>
              <a:t>грам</a:t>
            </a:r>
            <a:r>
              <a:rPr sz="3018" spc="-170" dirty="0">
                <a:solidFill>
                  <a:srgbClr val="04A664"/>
                </a:solidFill>
                <a:latin typeface="Gotham Pro Black"/>
                <a:cs typeface="Gotham Pro Black"/>
              </a:rPr>
              <a:t>о</a:t>
            </a:r>
            <a:r>
              <a:rPr sz="3018" spc="-94" dirty="0">
                <a:solidFill>
                  <a:srgbClr val="04A664"/>
                </a:solidFill>
                <a:latin typeface="Gotham Pro Black"/>
                <a:cs typeface="Gotham Pro Black"/>
              </a:rPr>
              <a:t>тно?</a:t>
            </a:r>
            <a:endParaRPr sz="3018" dirty="0">
              <a:solidFill>
                <a:srgbClr val="04A664"/>
              </a:solidFill>
              <a:latin typeface="Gotham Pro Black"/>
              <a:cs typeface="Gotham Pro Black"/>
            </a:endParaRPr>
          </a:p>
        </p:txBody>
      </p:sp>
      <p:graphicFrame>
        <p:nvGraphicFramePr>
          <p:cNvPr id="3" name="object 31">
            <a:extLst>
              <a:ext uri="{FF2B5EF4-FFF2-40B4-BE49-F238E27FC236}">
                <a16:creationId xmlns:a16="http://schemas.microsoft.com/office/drawing/2014/main" id="{B5EEB36E-0944-6E44-A0EA-7E39F9021D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898367"/>
              </p:ext>
            </p:extLst>
          </p:nvPr>
        </p:nvGraphicFramePr>
        <p:xfrm>
          <a:off x="784788" y="2028825"/>
          <a:ext cx="11502821" cy="42372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33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1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97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106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Харак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еристики</a:t>
                      </a:r>
                      <a:endParaRPr sz="18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175"/>
                        </a:spcBef>
                      </a:pP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Финансовое решение</a:t>
                      </a:r>
                      <a:endParaRPr sz="18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L="492759" indent="327660">
                        <a:lnSpc>
                          <a:spcPct val="100000"/>
                        </a:lnSpc>
                      </a:pPr>
                      <a:r>
                        <a:rPr sz="18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знецовы</a:t>
                      </a:r>
                      <a:endParaRPr sz="18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7"/>
                        </a:spcBef>
                      </a:pPr>
                      <a:endParaRPr sz="18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marL="1069975" marR="480059" indent="-577850">
                        <a:lnSpc>
                          <a:spcPct val="100000"/>
                        </a:lnSpc>
                      </a:pP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Бан</a:t>
                      </a:r>
                      <a:r>
                        <a:rPr sz="18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овский деп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зит и акции</a:t>
                      </a:r>
                      <a:endParaRPr sz="18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tc>
                  <a:txBody>
                    <a:bodyPr/>
                    <a:lstStyle/>
                    <a:p>
                      <a:pPr marL="721995" indent="104139">
                        <a:lnSpc>
                          <a:spcPct val="100000"/>
                        </a:lnSpc>
                      </a:pP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Сидоровы</a:t>
                      </a:r>
                      <a:endParaRPr sz="18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7"/>
                        </a:spcBef>
                      </a:pPr>
                      <a:endParaRPr sz="18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Вл</a:t>
                      </a:r>
                      <a:r>
                        <a:rPr sz="18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ож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ение денег</a:t>
                      </a:r>
                      <a:endParaRPr sz="18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в финансо</a:t>
                      </a:r>
                      <a:r>
                        <a:rPr sz="18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в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ую пирамиду</a:t>
                      </a:r>
                      <a:endParaRPr sz="18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C9F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12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Рез</a:t>
                      </a:r>
                      <a:r>
                        <a:rPr sz="18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</a:t>
                      </a:r>
                      <a:r>
                        <a:rPr sz="1800" b="0" spc="-6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ь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ат</a:t>
                      </a:r>
                      <a:endParaRPr sz="18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sz="1800" b="0" spc="-3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3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7 250 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ублей и</a:t>
                      </a:r>
                      <a:endParaRPr sz="18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marL="299085" marR="287020" indent="85090">
                        <a:lnSpc>
                          <a:spcPct val="100000"/>
                        </a:lnSpc>
                      </a:pP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20 000 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ублей д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ох</a:t>
                      </a:r>
                      <a:r>
                        <a:rPr sz="1800" b="0" spc="-1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да в </a:t>
                      </a:r>
                      <a:r>
                        <a:rPr sz="18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г</a:t>
                      </a:r>
                      <a:r>
                        <a:rPr sz="1800" b="0" spc="-1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 с деп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зи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а и акций</a:t>
                      </a:r>
                      <a:endParaRPr sz="18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marL="700405">
                        <a:lnSpc>
                          <a:spcPct val="100000"/>
                        </a:lnSpc>
                      </a:pP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со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тв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ет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ственно</a:t>
                      </a:r>
                      <a:endParaRPr sz="18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tc>
                  <a:txBody>
                    <a:bodyPr/>
                    <a:lstStyle/>
                    <a:p>
                      <a:pPr marL="268605" marR="266700" algn="ctr">
                        <a:lnSpc>
                          <a:spcPct val="100000"/>
                        </a:lnSpc>
                      </a:pP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су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ствие д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ох</a:t>
                      </a:r>
                      <a:r>
                        <a:rPr sz="1800" b="0" spc="-1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дов, в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з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м</a:t>
                      </a:r>
                      <a:r>
                        <a:rPr sz="18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жная п</a:t>
                      </a:r>
                      <a:r>
                        <a:rPr sz="1800" b="0" spc="-1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лная п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от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еря на</a:t>
                      </a:r>
                      <a:r>
                        <a:rPr sz="18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оплений</a:t>
                      </a:r>
                      <a:endParaRPr sz="18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C9F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5383"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</a:pP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Оценка</a:t>
                      </a:r>
                      <a:r>
                        <a:rPr sz="18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финан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с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ово</a:t>
                      </a:r>
                      <a:r>
                        <a:rPr sz="1800" b="0" spc="-1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г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8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решения</a:t>
                      </a:r>
                      <a:endParaRPr sz="18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L="924560">
                        <a:lnSpc>
                          <a:spcPct val="100000"/>
                        </a:lnSpc>
                      </a:pPr>
                      <a:r>
                        <a:rPr sz="1800" b="0" spc="-8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Г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рам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тное</a:t>
                      </a:r>
                      <a:endParaRPr sz="18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04A664"/>
                    </a:solidFill>
                  </a:tcPr>
                </a:tc>
                <a:tc>
                  <a:txBody>
                    <a:bodyPr/>
                    <a:lstStyle/>
                    <a:p>
                      <a:pPr marL="852805">
                        <a:lnSpc>
                          <a:spcPct val="100000"/>
                        </a:lnSpc>
                      </a:pP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Неграм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тное</a:t>
                      </a:r>
                      <a:endParaRPr sz="18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FC9F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3597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>
            <a:extLst>
              <a:ext uri="{FF2B5EF4-FFF2-40B4-BE49-F238E27FC236}">
                <a16:creationId xmlns:a16="http://schemas.microsoft.com/office/drawing/2014/main" id="{80B149CD-E072-8446-98E7-61F378E34C9D}"/>
              </a:ext>
            </a:extLst>
          </p:cNvPr>
          <p:cNvSpPr txBox="1"/>
          <p:nvPr/>
        </p:nvSpPr>
        <p:spPr>
          <a:xfrm>
            <a:off x="880835" y="774868"/>
            <a:ext cx="8243162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>
              <a:lnSpc>
                <a:spcPts val="3615"/>
              </a:lnSpc>
            </a:pPr>
            <a:r>
              <a:rPr sz="3018" spc="-107" dirty="0">
                <a:solidFill>
                  <a:srgbClr val="04A664"/>
                </a:solidFill>
                <a:latin typeface="Gotham Pro Black"/>
                <a:cs typeface="Gotham Pro Black"/>
              </a:rPr>
              <a:t>Харак</a:t>
            </a:r>
            <a:r>
              <a:rPr sz="3018" spc="-151" dirty="0">
                <a:solidFill>
                  <a:srgbClr val="04A664"/>
                </a:solidFill>
                <a:latin typeface="Gotham Pro Black"/>
                <a:cs typeface="Gotham Pro Black"/>
              </a:rPr>
              <a:t>т</a:t>
            </a:r>
            <a:r>
              <a:rPr sz="3018" spc="-101" dirty="0">
                <a:solidFill>
                  <a:srgbClr val="04A664"/>
                </a:solidFill>
                <a:latin typeface="Gotham Pro Black"/>
                <a:cs typeface="Gotham Pro Black"/>
              </a:rPr>
              <a:t>еристики</a:t>
            </a:r>
            <a:r>
              <a:rPr sz="3018" spc="-82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3018" spc="-88" dirty="0">
                <a:solidFill>
                  <a:srgbClr val="04A664"/>
                </a:solidFill>
                <a:latin typeface="Gotham Pro Black"/>
                <a:cs typeface="Gotham Pro Black"/>
              </a:rPr>
              <a:t>финан</a:t>
            </a:r>
            <a:r>
              <a:rPr sz="3018" spc="-138" dirty="0">
                <a:solidFill>
                  <a:srgbClr val="04A664"/>
                </a:solidFill>
                <a:latin typeface="Gotham Pro Black"/>
                <a:cs typeface="Gotham Pro Black"/>
              </a:rPr>
              <a:t>с</a:t>
            </a:r>
            <a:r>
              <a:rPr sz="3018" spc="-107" dirty="0">
                <a:solidFill>
                  <a:srgbClr val="04A664"/>
                </a:solidFill>
                <a:latin typeface="Gotham Pro Black"/>
                <a:cs typeface="Gotham Pro Black"/>
              </a:rPr>
              <a:t>овой</a:t>
            </a:r>
            <a:r>
              <a:rPr sz="3018" spc="-82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3018" spc="-101" dirty="0">
                <a:solidFill>
                  <a:srgbClr val="04A664"/>
                </a:solidFill>
                <a:latin typeface="Gotham Pro Black"/>
                <a:cs typeface="Gotham Pro Black"/>
              </a:rPr>
              <a:t>пирамиды:</a:t>
            </a:r>
            <a:endParaRPr sz="3018" dirty="0">
              <a:solidFill>
                <a:srgbClr val="04A664"/>
              </a:solidFill>
              <a:latin typeface="Gotham Pro Black"/>
              <a:cs typeface="Gotham Pro Black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623DDBD0-B98A-484B-AAE3-F15C175CCA3C}"/>
              </a:ext>
            </a:extLst>
          </p:cNvPr>
          <p:cNvSpPr txBox="1"/>
          <p:nvPr/>
        </p:nvSpPr>
        <p:spPr>
          <a:xfrm>
            <a:off x="880835" y="1724025"/>
            <a:ext cx="10119330" cy="45768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1718" indent="-285750">
              <a:buFont typeface="Arial" panose="020B0604020202020204" pitchFamily="34" charset="0"/>
              <a:buChar char="•"/>
            </a:pP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Высокие проценты и быстрый срок окупае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м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ости.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342900" indent="-342900">
              <a:spcBef>
                <a:spcPts val="15"/>
              </a:spcBef>
              <a:buFont typeface="Arial" panose="020B0604020202020204" pitchFamily="34" charset="0"/>
              <a:buChar char="•"/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301718" indent="-285750">
              <a:buFont typeface="Arial" panose="020B0604020202020204" pitchFamily="34" charset="0"/>
              <a:buChar char="•"/>
            </a:pP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Б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льшая сумма «вступи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ельно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 взноса».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342900" indent="-342900">
              <a:spcBef>
                <a:spcPts val="15"/>
              </a:spcBef>
              <a:buFont typeface="Arial" panose="020B0604020202020204" pitchFamily="34" charset="0"/>
              <a:buChar char="•"/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301718" indent="-285750">
              <a:buFont typeface="Arial" panose="020B0604020202020204" pitchFamily="34" charset="0"/>
              <a:buChar char="•"/>
            </a:pP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Взамен вл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ож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енных денег человек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м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ож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 п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лучить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овары по завышенной цене.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342900" indent="-342900">
              <a:spcBef>
                <a:spcPts val="15"/>
              </a:spcBef>
              <a:buFont typeface="Arial" panose="020B0604020202020204" pitchFamily="34" charset="0"/>
              <a:buChar char="•"/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301718" marR="6387" indent="-285750">
              <a:buFont typeface="Arial" panose="020B0604020202020204" pitchFamily="34" charset="0"/>
              <a:buChar char="•"/>
            </a:pP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Цена с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ои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м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ости и не со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тв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ст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в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ующие заявленным 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х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арак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еристи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ам либо п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spc="5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дельные ценные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б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умаги.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342900" indent="-342900">
              <a:spcBef>
                <a:spcPts val="15"/>
              </a:spcBef>
              <a:buFont typeface="Arial" panose="020B0604020202020204" pitchFamily="34" charset="0"/>
              <a:buChar char="•"/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301718" indent="-285750">
              <a:buFont typeface="Arial" panose="020B0604020202020204" pitchFamily="34" charset="0"/>
              <a:buChar char="•"/>
            </a:pP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Акцент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омпании на пиаре.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342900" indent="-342900">
              <a:spcBef>
                <a:spcPts val="15"/>
              </a:spcBef>
              <a:buFont typeface="Arial" panose="020B0604020202020204" pitchFamily="34" charset="0"/>
              <a:buChar char="•"/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301718" marR="8782" indent="-285750">
              <a:buFont typeface="Arial" panose="020B0604020202020204" pitchFamily="34" charset="0"/>
              <a:buChar char="•"/>
            </a:pP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Сокрытие информации о владельцах предприятия,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су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ствие лицензии и разрешений на право заниматься финансовой дея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ельностью.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301718" marR="4442217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Необычный и непонятный план в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знаграждений. Чрезмерная нас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ойчивость ор</a:t>
            </a:r>
            <a:r>
              <a:rPr sz="1760" spc="-75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аниза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оров.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81125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4">
            <a:extLst>
              <a:ext uri="{FF2B5EF4-FFF2-40B4-BE49-F238E27FC236}">
                <a16:creationId xmlns:a16="http://schemas.microsoft.com/office/drawing/2014/main" id="{BB40ABD1-4F46-804E-B052-6CA287BC9572}"/>
              </a:ext>
            </a:extLst>
          </p:cNvPr>
          <p:cNvSpPr txBox="1"/>
          <p:nvPr/>
        </p:nvSpPr>
        <p:spPr>
          <a:xfrm>
            <a:off x="887391" y="667128"/>
            <a:ext cx="8977662" cy="32299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/>
            <a:r>
              <a:rPr sz="4023" spc="-119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Финан</a:t>
            </a:r>
            <a:r>
              <a:rPr sz="4023" spc="-1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</a:t>
            </a:r>
            <a:r>
              <a:rPr sz="4023" spc="-13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ово</a:t>
            </a:r>
            <a:r>
              <a:rPr sz="4023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4023" spc="-13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грам</a:t>
            </a:r>
            <a:r>
              <a:rPr sz="4023" spc="-220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4023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тный </a:t>
            </a:r>
            <a:r>
              <a:rPr sz="4023" spc="-13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ч</a:t>
            </a:r>
            <a:r>
              <a:rPr sz="4023" spc="-214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4023" spc="-126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ловек:</a:t>
            </a:r>
            <a:endParaRPr sz="4023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474241" marR="6387">
              <a:lnSpc>
                <a:spcPct val="200000"/>
              </a:lnSpc>
              <a:spcBef>
                <a:spcPts val="1201"/>
              </a:spcBef>
            </a:pP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Плани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 свое финансовое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бу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дущее, вед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 личный (семейный) б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ю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т; Жив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 в рам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ах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эт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 б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ю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а, не име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 б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льших д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ов;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474241" marR="1492981"/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Рационально выбира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 финансовые инст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ументы на основе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м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дели гра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мо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тно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 финансово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 поведения;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474241"/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Ориенти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ся в финансовой сфере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190FCF4A-431C-5748-99CC-40D8A72D470B}"/>
              </a:ext>
            </a:extLst>
          </p:cNvPr>
          <p:cNvSpPr/>
          <p:nvPr/>
        </p:nvSpPr>
        <p:spPr>
          <a:xfrm>
            <a:off x="3397860" y="3897051"/>
            <a:ext cx="6648818" cy="35141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/>
          </a:p>
        </p:txBody>
      </p:sp>
    </p:spTree>
    <p:extLst>
      <p:ext uri="{BB962C8B-B14F-4D97-AF65-F5344CB8AC3E}">
        <p14:creationId xmlns:p14="http://schemas.microsoft.com/office/powerpoint/2010/main" val="1103069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3">
            <a:extLst>
              <a:ext uri="{FF2B5EF4-FFF2-40B4-BE49-F238E27FC236}">
                <a16:creationId xmlns:a16="http://schemas.microsoft.com/office/drawing/2014/main" id="{4601CC64-AD7F-3746-BBB2-3AAEEE1A50C2}"/>
              </a:ext>
            </a:extLst>
          </p:cNvPr>
          <p:cNvSpPr txBox="1"/>
          <p:nvPr/>
        </p:nvSpPr>
        <p:spPr>
          <a:xfrm>
            <a:off x="879961" y="671398"/>
            <a:ext cx="8658314" cy="54241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/>
            <a:r>
              <a:rPr sz="4023" spc="-119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Финан</a:t>
            </a:r>
            <a:r>
              <a:rPr sz="4023" spc="-1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</a:t>
            </a:r>
            <a:r>
              <a:rPr sz="4023" spc="-13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ово</a:t>
            </a:r>
            <a:r>
              <a:rPr sz="4023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4023" spc="-13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грам</a:t>
            </a:r>
            <a:r>
              <a:rPr sz="4023" spc="-220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4023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тный </a:t>
            </a:r>
            <a:r>
              <a:rPr sz="4023" spc="-13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ч</a:t>
            </a:r>
            <a:r>
              <a:rPr sz="4023" spc="-214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4023" spc="-126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ловек:</a:t>
            </a:r>
            <a:endParaRPr sz="4023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>
              <a:spcBef>
                <a:spcPts val="3313"/>
              </a:spcBef>
              <a:buClr>
                <a:srgbClr val="3EBB95"/>
              </a:buClr>
              <a:buFont typeface="Gotham Pro Black"/>
              <a:buAutoNum type="arabicPlain"/>
              <a:tabLst>
                <a:tab pos="172451" algn="l"/>
              </a:tabLst>
            </a:pPr>
            <a:r>
              <a:rPr lang="ru-RU" sz="1760" spc="-57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spc="-57" dirty="0" err="1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ша</a:t>
            </a:r>
            <a:r>
              <a:rPr sz="1760" spc="-201" dirty="0" err="1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50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.</a:t>
            </a:r>
            <a:r>
              <a:rPr sz="1760" spc="-13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Ос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знание п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требности, выделение проблем.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  <a:buClr>
                <a:srgbClr val="3EBB95"/>
              </a:buClr>
              <a:buFont typeface="Gotham Pro Black"/>
              <a:buAutoNum type="arabicPlain"/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 marR="3494533">
              <a:buClr>
                <a:srgbClr val="3EBB95"/>
              </a:buClr>
              <a:buFont typeface="Gotham Pro Black"/>
              <a:buAutoNum type="arabicPlain"/>
              <a:tabLst>
                <a:tab pos="217959" algn="l"/>
              </a:tabLst>
            </a:pPr>
            <a:r>
              <a:rPr lang="ru-RU" sz="1760" spc="-57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spc="-57" dirty="0" err="1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ша</a:t>
            </a:r>
            <a:r>
              <a:rPr sz="1760" spc="-201" dirty="0" err="1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50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. 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Форм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лирование </a:t>
            </a:r>
            <a:r>
              <a:rPr sz="1760" dirty="0" err="1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ограничений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и</a:t>
            </a:r>
            <a:r>
              <a:rPr lang="ru-RU"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 err="1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крит</a:t>
            </a:r>
            <a:r>
              <a:rPr lang="ru-RU" sz="1760" dirty="0" err="1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ериев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принятия решения.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  <a:buClr>
                <a:srgbClr val="3EBB95"/>
              </a:buClr>
              <a:buFont typeface="Gotham Pro Black"/>
              <a:buAutoNum type="arabicPlain"/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 marR="3518485">
              <a:buClr>
                <a:srgbClr val="3EBB95"/>
              </a:buClr>
              <a:buFont typeface="Gotham Pro Black"/>
              <a:buAutoNum type="arabicPlain"/>
              <a:tabLst>
                <a:tab pos="217161" algn="l"/>
              </a:tabLst>
            </a:pPr>
            <a:r>
              <a:rPr lang="ru-RU" sz="1760" spc="-57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spc="-57" dirty="0" err="1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ша</a:t>
            </a:r>
            <a:r>
              <a:rPr sz="1760" spc="-201" dirty="0" err="1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50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.</a:t>
            </a:r>
            <a:r>
              <a:rPr sz="1760" spc="-13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Поиск информации об ал</a:t>
            </a:r>
            <a:r>
              <a:rPr sz="1760" spc="-75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ь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ернативах (вариан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ах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довл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творения п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требности), определение ал</a:t>
            </a:r>
            <a:r>
              <a:rPr sz="1760" spc="-75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ь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ернатив и рис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ов.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  <a:buClr>
                <a:srgbClr val="3EBB95"/>
              </a:buClr>
              <a:buFont typeface="Gotham Pro Black"/>
              <a:buAutoNum type="arabicPlain"/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231532" indent="-215564">
              <a:buClr>
                <a:srgbClr val="3EBB95"/>
              </a:buClr>
              <a:buFont typeface="Gotham Pro Black"/>
              <a:buAutoNum type="arabicPlain"/>
              <a:tabLst>
                <a:tab pos="232330" algn="l"/>
              </a:tabLst>
            </a:pPr>
            <a:r>
              <a:rPr sz="1760" spc="-57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ша</a:t>
            </a:r>
            <a:r>
              <a:rPr sz="1760" spc="-201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50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.</a:t>
            </a:r>
            <a:r>
              <a:rPr sz="1760" spc="-13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Оцен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 ал</a:t>
            </a:r>
            <a:r>
              <a:rPr sz="1760" spc="-75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ь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ернатив и рис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ов.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  <a:buClr>
                <a:srgbClr val="3EBB95"/>
              </a:buClr>
              <a:buFont typeface="Gotham Pro Black"/>
              <a:buAutoNum type="arabicPlain"/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 marR="4224258">
              <a:buClr>
                <a:srgbClr val="3EBB95"/>
              </a:buClr>
              <a:buFont typeface="Gotham Pro Black"/>
              <a:buAutoNum type="arabicPlain"/>
              <a:tabLst>
                <a:tab pos="218758" algn="l"/>
              </a:tabLst>
            </a:pPr>
            <a:r>
              <a:rPr lang="ru-RU" sz="1760" spc="-57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spc="-57" dirty="0" err="1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ша</a:t>
            </a:r>
            <a:r>
              <a:rPr sz="1760" spc="-201" dirty="0" err="1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50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.</a:t>
            </a:r>
            <a:r>
              <a:rPr sz="1760" spc="-13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Выбор ал</a:t>
            </a:r>
            <a:r>
              <a:rPr sz="1760" spc="-75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ь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ернативы (вариан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довл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творения п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требности).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  <a:buClr>
                <a:srgbClr val="3EBB95"/>
              </a:buClr>
              <a:buFont typeface="Gotham Pro Black"/>
              <a:buAutoNum type="arabicPlain"/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 marR="4354395">
              <a:buClr>
                <a:srgbClr val="3EBB95"/>
              </a:buClr>
              <a:buFont typeface="Gotham Pro Black"/>
              <a:buAutoNum type="arabicPlain"/>
              <a:tabLst>
                <a:tab pos="225943" algn="l"/>
              </a:tabLst>
            </a:pPr>
            <a:r>
              <a:rPr lang="ru-RU" sz="1760" spc="-57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spc="-57" dirty="0" err="1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ша</a:t>
            </a:r>
            <a:r>
              <a:rPr sz="1760" spc="-201" dirty="0" err="1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50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.</a:t>
            </a:r>
            <a:r>
              <a:rPr sz="1760" spc="-13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spc="-10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довл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творение п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требности, оцен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 рез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</a:t>
            </a:r>
            <a:r>
              <a:rPr sz="1760" spc="-75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ь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ов.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3" name="object 35">
            <a:extLst>
              <a:ext uri="{FF2B5EF4-FFF2-40B4-BE49-F238E27FC236}">
                <a16:creationId xmlns:a16="http://schemas.microsoft.com/office/drawing/2014/main" id="{E6A2F08C-C22B-6046-8D8D-C64CA0A86016}"/>
              </a:ext>
            </a:extLst>
          </p:cNvPr>
          <p:cNvSpPr/>
          <p:nvPr/>
        </p:nvSpPr>
        <p:spPr>
          <a:xfrm>
            <a:off x="6895995" y="1466182"/>
            <a:ext cx="5284559" cy="57712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/>
          </a:p>
        </p:txBody>
      </p:sp>
    </p:spTree>
    <p:extLst>
      <p:ext uri="{BB962C8B-B14F-4D97-AF65-F5344CB8AC3E}">
        <p14:creationId xmlns:p14="http://schemas.microsoft.com/office/powerpoint/2010/main" val="4270062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5">
            <a:extLst>
              <a:ext uri="{FF2B5EF4-FFF2-40B4-BE49-F238E27FC236}">
                <a16:creationId xmlns:a16="http://schemas.microsoft.com/office/drawing/2014/main" id="{2FCD125F-3A32-E64B-BC64-762154AF66BA}"/>
              </a:ext>
            </a:extLst>
          </p:cNvPr>
          <p:cNvSpPr txBox="1"/>
          <p:nvPr/>
        </p:nvSpPr>
        <p:spPr>
          <a:xfrm>
            <a:off x="881262" y="667128"/>
            <a:ext cx="8612009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>
              <a:lnSpc>
                <a:spcPts val="4778"/>
              </a:lnSpc>
            </a:pPr>
            <a:r>
              <a:rPr sz="4023" spc="-126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П</a:t>
            </a:r>
            <a:r>
              <a:rPr sz="4023" spc="-195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4023" spc="-13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дведём</a:t>
            </a:r>
            <a:r>
              <a:rPr sz="4023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4023" spc="-13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и</a:t>
            </a:r>
            <a:r>
              <a:rPr sz="4023" spc="-195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4023" spc="-126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ог:</a:t>
            </a:r>
            <a:r>
              <a:rPr sz="4023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4023" spc="-13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обс</a:t>
            </a:r>
            <a:r>
              <a:rPr sz="4023" spc="-256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4023" spc="-119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дим</a:t>
            </a:r>
            <a:r>
              <a:rPr sz="4023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4023" spc="-13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вмес</a:t>
            </a:r>
            <a:r>
              <a:rPr sz="4023" spc="-195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4023" spc="-13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endParaRPr sz="4023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3" name="object 39">
            <a:extLst>
              <a:ext uri="{FF2B5EF4-FFF2-40B4-BE49-F238E27FC236}">
                <a16:creationId xmlns:a16="http://schemas.microsoft.com/office/drawing/2014/main" id="{BA9A13EE-9E3C-EC49-9FC1-8803FD651F58}"/>
              </a:ext>
            </a:extLst>
          </p:cNvPr>
          <p:cNvSpPr txBox="1"/>
          <p:nvPr/>
        </p:nvSpPr>
        <p:spPr>
          <a:xfrm>
            <a:off x="881262" y="1720088"/>
            <a:ext cx="6889926" cy="41207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/>
            <a:r>
              <a:rPr sz="1760" spc="-6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Вопросы:</a:t>
            </a:r>
            <a:endParaRPr sz="1760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>
              <a:buClr>
                <a:srgbClr val="3EBB95"/>
              </a:buClr>
              <a:buFont typeface="Gotham Pro Black"/>
              <a:buAutoNum type="arabicPeriod"/>
              <a:tabLst>
                <a:tab pos="241112" algn="l"/>
              </a:tabLst>
            </a:pPr>
            <a:r>
              <a:rPr lang="ru-RU"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 err="1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Ч</a:t>
            </a:r>
            <a:r>
              <a:rPr sz="1760" spc="-38" dirty="0" err="1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 err="1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Вы 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знали се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19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дня ново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о?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  <a:buClr>
                <a:srgbClr val="3EBB95"/>
              </a:buClr>
              <a:buFont typeface="Gotham Pro Black"/>
              <a:buAutoNum type="arabicPeriod"/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285821" indent="-269853">
              <a:buClr>
                <a:srgbClr val="3EBB95"/>
              </a:buClr>
              <a:buFont typeface="Gotham Pro Black"/>
              <a:buAutoNum type="arabicPeriod"/>
              <a:tabLst>
                <a:tab pos="286620" algn="l"/>
              </a:tabLst>
            </a:pP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Нужно ли финансовое планирование?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  <a:buClr>
                <a:srgbClr val="3EBB95"/>
              </a:buClr>
              <a:buFont typeface="Gotham Pro Black"/>
              <a:buAutoNum type="arabicPeriod"/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285024" indent="-269056">
              <a:buClr>
                <a:srgbClr val="3EBB95"/>
              </a:buClr>
              <a:buFont typeface="Gotham Pro Black"/>
              <a:buAutoNum type="arabicPeriod"/>
              <a:tabLst>
                <a:tab pos="285821" algn="l"/>
              </a:tabLst>
            </a:pP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Плани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 ли Вы свой личный б</a:t>
            </a:r>
            <a:r>
              <a:rPr sz="1760" spc="-19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ю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т?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  <a:buClr>
                <a:srgbClr val="3EBB95"/>
              </a:buClr>
              <a:buFont typeface="Gotham Pro Black"/>
              <a:buAutoNum type="arabicPeriod"/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 marR="300991">
              <a:buClr>
                <a:srgbClr val="3EBB95"/>
              </a:buClr>
              <a:buFont typeface="Gotham Pro Black"/>
              <a:buAutoNum type="arabicPeriod"/>
              <a:tabLst>
                <a:tab pos="300991" algn="l"/>
              </a:tabLst>
            </a:pPr>
            <a:r>
              <a:rPr lang="ru-RU"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 err="1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Сделали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Вы у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 свой выбор в плане дальнейше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 п</a:t>
            </a:r>
            <a:r>
              <a:rPr sz="1760" spc="-19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лучения образования? Дела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 ли Вы или Ваша семья ч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spc="-8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-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 у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 сейчас, ч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обы ваша меч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 осуществилась?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  <a:buClr>
                <a:srgbClr val="3EBB95"/>
              </a:buClr>
              <a:buFont typeface="Gotham Pro Black"/>
              <a:buAutoNum type="arabicPeriod"/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286620" indent="-270653">
              <a:buClr>
                <a:srgbClr val="3EBB95"/>
              </a:buClr>
              <a:buFont typeface="Gotham Pro Black"/>
              <a:buAutoNum type="arabicPeriod"/>
              <a:tabLst>
                <a:tab pos="287419" algn="l"/>
              </a:tabLst>
            </a:pP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Явля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есь ли Вы финансово гра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мо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тным челове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ом?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  <a:buClr>
                <a:srgbClr val="3EBB95"/>
              </a:buClr>
              <a:buFont typeface="Gotham Pro Black"/>
              <a:buAutoNum type="arabicPeriod"/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293805" indent="-277837">
              <a:buClr>
                <a:srgbClr val="3EBB95"/>
              </a:buClr>
              <a:buFont typeface="Gotham Pro Black"/>
              <a:buAutoNum type="arabicPeriod"/>
              <a:tabLst>
                <a:tab pos="294604" algn="l"/>
              </a:tabLst>
            </a:pP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Как поступа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 Вы и Ваша семья в п</a:t>
            </a:r>
            <a:r>
              <a:rPr sz="1760" spc="-19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добных сит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ациях?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F70FBB2C-B257-4840-B91B-F8777753D5B6}"/>
              </a:ext>
            </a:extLst>
          </p:cNvPr>
          <p:cNvSpPr/>
          <p:nvPr/>
        </p:nvSpPr>
        <p:spPr>
          <a:xfrm>
            <a:off x="8627269" y="1720088"/>
            <a:ext cx="4545607" cy="57464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/>
          </a:p>
        </p:txBody>
      </p:sp>
    </p:spTree>
    <p:extLst>
      <p:ext uri="{BB962C8B-B14F-4D97-AF65-F5344CB8AC3E}">
        <p14:creationId xmlns:p14="http://schemas.microsoft.com/office/powerpoint/2010/main" val="4191012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6">
            <a:extLst>
              <a:ext uri="{FF2B5EF4-FFF2-40B4-BE49-F238E27FC236}">
                <a16:creationId xmlns:a16="http://schemas.microsoft.com/office/drawing/2014/main" id="{F307A945-0660-A84D-A184-B17E4E6AD5B8}"/>
              </a:ext>
            </a:extLst>
          </p:cNvPr>
          <p:cNvSpPr txBox="1"/>
          <p:nvPr/>
        </p:nvSpPr>
        <p:spPr>
          <a:xfrm>
            <a:off x="879133" y="659128"/>
            <a:ext cx="6842024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>
              <a:lnSpc>
                <a:spcPts val="4778"/>
              </a:lnSpc>
            </a:pPr>
            <a:r>
              <a:rPr sz="4023" spc="-132" dirty="0">
                <a:solidFill>
                  <a:srgbClr val="04A664"/>
                </a:solidFill>
                <a:latin typeface="Gotham Pro Black"/>
                <a:cs typeface="Gotham Pro Black"/>
              </a:rPr>
              <a:t>Зна</a:t>
            </a:r>
            <a:r>
              <a:rPr sz="4023" spc="-256" dirty="0">
                <a:solidFill>
                  <a:srgbClr val="04A664"/>
                </a:solidFill>
                <a:latin typeface="Gotham Pro Black"/>
                <a:cs typeface="Gotham Pro Black"/>
              </a:rPr>
              <a:t>к</a:t>
            </a:r>
            <a:r>
              <a:rPr sz="4023" spc="-119" dirty="0">
                <a:solidFill>
                  <a:srgbClr val="04A664"/>
                </a:solidFill>
                <a:latin typeface="Gotham Pro Black"/>
                <a:cs typeface="Gotham Pro Black"/>
              </a:rPr>
              <a:t>ом</a:t>
            </a:r>
            <a:r>
              <a:rPr sz="4023" spc="-327" dirty="0">
                <a:solidFill>
                  <a:srgbClr val="04A664"/>
                </a:solidFill>
                <a:latin typeface="Gotham Pro Black"/>
                <a:cs typeface="Gotham Pro Black"/>
              </a:rPr>
              <a:t>ь</a:t>
            </a:r>
            <a:r>
              <a:rPr sz="4023" spc="-195" dirty="0">
                <a:solidFill>
                  <a:srgbClr val="04A664"/>
                </a:solidFill>
                <a:latin typeface="Gotham Pro Black"/>
                <a:cs typeface="Gotham Pro Black"/>
              </a:rPr>
              <a:t>т</a:t>
            </a:r>
            <a:r>
              <a:rPr sz="4023" spc="-132" dirty="0">
                <a:solidFill>
                  <a:srgbClr val="04A664"/>
                </a:solidFill>
                <a:latin typeface="Gotham Pro Black"/>
                <a:cs typeface="Gotham Pro Black"/>
              </a:rPr>
              <a:t>есь,</a:t>
            </a:r>
            <a:r>
              <a:rPr sz="4023" spc="-113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4023" spc="-119" dirty="0" err="1">
                <a:solidFill>
                  <a:srgbClr val="04A664"/>
                </a:solidFill>
                <a:latin typeface="Gotham Pro Black"/>
                <a:cs typeface="Gotham Pro Black"/>
              </a:rPr>
              <a:t>наши</a:t>
            </a:r>
            <a:r>
              <a:rPr sz="4023" spc="-113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4023" spc="-132" dirty="0" err="1">
                <a:solidFill>
                  <a:srgbClr val="04A664"/>
                </a:solidFill>
                <a:latin typeface="Gotham Pro Black"/>
                <a:cs typeface="Gotham Pro Black"/>
              </a:rPr>
              <a:t>герои</a:t>
            </a:r>
            <a:endParaRPr sz="4023" dirty="0">
              <a:solidFill>
                <a:srgbClr val="04A664"/>
              </a:solidFill>
              <a:latin typeface="Gotham Pro Black"/>
              <a:cs typeface="Gotham Pro Black"/>
            </a:endParaRPr>
          </a:p>
        </p:txBody>
      </p:sp>
      <p:sp>
        <p:nvSpPr>
          <p:cNvPr id="3" name="object 32">
            <a:extLst>
              <a:ext uri="{FF2B5EF4-FFF2-40B4-BE49-F238E27FC236}">
                <a16:creationId xmlns:a16="http://schemas.microsoft.com/office/drawing/2014/main" id="{2662FD6C-9BB7-0047-BFDD-9FF184BE9484}"/>
              </a:ext>
            </a:extLst>
          </p:cNvPr>
          <p:cNvSpPr/>
          <p:nvPr/>
        </p:nvSpPr>
        <p:spPr>
          <a:xfrm>
            <a:off x="3248637" y="2089770"/>
            <a:ext cx="2592192" cy="30394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/>
          </a:p>
        </p:txBody>
      </p:sp>
      <p:sp>
        <p:nvSpPr>
          <p:cNvPr id="4" name="object 31">
            <a:extLst>
              <a:ext uri="{FF2B5EF4-FFF2-40B4-BE49-F238E27FC236}">
                <a16:creationId xmlns:a16="http://schemas.microsoft.com/office/drawing/2014/main" id="{D338F730-0303-B34A-A137-157FF6193824}"/>
              </a:ext>
            </a:extLst>
          </p:cNvPr>
          <p:cNvSpPr/>
          <p:nvPr/>
        </p:nvSpPr>
        <p:spPr>
          <a:xfrm>
            <a:off x="7633732" y="2149203"/>
            <a:ext cx="2789020" cy="30040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/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9C916095-5F10-6044-A047-0910FC218F41}"/>
              </a:ext>
            </a:extLst>
          </p:cNvPr>
          <p:cNvSpPr txBox="1"/>
          <p:nvPr/>
        </p:nvSpPr>
        <p:spPr>
          <a:xfrm>
            <a:off x="2568020" y="5560260"/>
            <a:ext cx="3223017" cy="3870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/>
            <a:r>
              <a:rPr sz="2515" spc="-69" dirty="0">
                <a:solidFill>
                  <a:srgbClr val="04A664"/>
                </a:solidFill>
                <a:latin typeface="Gotham Pro Black"/>
                <a:cs typeface="Gotham Pro Black"/>
              </a:rPr>
              <a:t>Семья </a:t>
            </a:r>
            <a:r>
              <a:rPr sz="2515" spc="-157" dirty="0">
                <a:solidFill>
                  <a:srgbClr val="04A664"/>
                </a:solidFill>
                <a:latin typeface="Gotham Pro Black"/>
                <a:cs typeface="Gotham Pro Black"/>
              </a:rPr>
              <a:t>К</a:t>
            </a:r>
            <a:r>
              <a:rPr sz="2515" spc="-138" dirty="0">
                <a:solidFill>
                  <a:srgbClr val="04A664"/>
                </a:solidFill>
                <a:latin typeface="Gotham Pro Black"/>
                <a:cs typeface="Gotham Pro Black"/>
              </a:rPr>
              <a:t>у</a:t>
            </a:r>
            <a:r>
              <a:rPr sz="2515" spc="-88" dirty="0">
                <a:solidFill>
                  <a:srgbClr val="04A664"/>
                </a:solidFill>
                <a:latin typeface="Gotham Pro Black"/>
                <a:cs typeface="Gotham Pro Black"/>
              </a:rPr>
              <a:t>знецовых</a:t>
            </a:r>
            <a:endParaRPr sz="2515" dirty="0">
              <a:solidFill>
                <a:srgbClr val="04A664"/>
              </a:solidFill>
              <a:latin typeface="Gotham Pro Black"/>
              <a:cs typeface="Gotham Pro Black"/>
            </a:endParaRPr>
          </a:p>
        </p:txBody>
      </p:sp>
      <p:sp>
        <p:nvSpPr>
          <p:cNvPr id="6" name="object 5">
            <a:extLst>
              <a:ext uri="{FF2B5EF4-FFF2-40B4-BE49-F238E27FC236}">
                <a16:creationId xmlns:a16="http://schemas.microsoft.com/office/drawing/2014/main" id="{8447EBE6-8BD2-814F-A037-746495A51E6B}"/>
              </a:ext>
            </a:extLst>
          </p:cNvPr>
          <p:cNvSpPr txBox="1"/>
          <p:nvPr/>
        </p:nvSpPr>
        <p:spPr>
          <a:xfrm>
            <a:off x="7622335" y="5560260"/>
            <a:ext cx="3102463" cy="3870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/>
            <a:r>
              <a:rPr sz="2515" spc="-69" dirty="0">
                <a:solidFill>
                  <a:srgbClr val="F7821E"/>
                </a:solidFill>
                <a:latin typeface="Gotham Pro Black"/>
                <a:cs typeface="Gotham Pro Black"/>
              </a:rPr>
              <a:t>Семья</a:t>
            </a:r>
            <a:r>
              <a:rPr sz="2515" b="1" spc="-69" dirty="0">
                <a:solidFill>
                  <a:srgbClr val="F7821E"/>
                </a:solidFill>
                <a:latin typeface="Gotham Pro Black"/>
                <a:cs typeface="Gotham Pro Black"/>
              </a:rPr>
              <a:t> </a:t>
            </a:r>
            <a:r>
              <a:rPr sz="2515" b="1" spc="-75" dirty="0">
                <a:solidFill>
                  <a:srgbClr val="F7821E"/>
                </a:solidFill>
                <a:latin typeface="Gotham Pro Black"/>
                <a:cs typeface="Gotham Pro Black"/>
              </a:rPr>
              <a:t>Сидоровых</a:t>
            </a:r>
            <a:endParaRPr sz="2515" dirty="0">
              <a:solidFill>
                <a:srgbClr val="F7821E"/>
              </a:solidFill>
              <a:latin typeface="Gotham Pro Black"/>
              <a:cs typeface="Gotham Pro Black"/>
            </a:endParaRP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3C0A9E99-BCF2-9B4C-A6D3-27B5CD51DE8A}"/>
              </a:ext>
            </a:extLst>
          </p:cNvPr>
          <p:cNvSpPr txBox="1"/>
          <p:nvPr/>
        </p:nvSpPr>
        <p:spPr>
          <a:xfrm>
            <a:off x="3349346" y="6342617"/>
            <a:ext cx="2442210" cy="10833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 marR="6387" indent="521346" algn="r"/>
            <a:r>
              <a:rPr sz="1760" dirty="0">
                <a:solidFill>
                  <a:srgbClr val="4A453D"/>
                </a:solidFill>
                <a:latin typeface="Gotham Pro"/>
                <a:cs typeface="Gotham Pro"/>
              </a:rPr>
              <a:t>П</a:t>
            </a:r>
            <a:r>
              <a:rPr sz="1760" spc="-38" dirty="0">
                <a:solidFill>
                  <a:srgbClr val="4A453D"/>
                </a:solidFill>
                <a:latin typeface="Gotham Pro"/>
                <a:cs typeface="Gotham Pro"/>
              </a:rPr>
              <a:t>е</a:t>
            </a:r>
            <a:r>
              <a:rPr sz="1760" dirty="0">
                <a:solidFill>
                  <a:srgbClr val="4A453D"/>
                </a:solidFill>
                <a:latin typeface="Gotham Pro"/>
                <a:cs typeface="Gotham Pro"/>
              </a:rPr>
              <a:t>тр Сер</a:t>
            </a:r>
            <a:r>
              <a:rPr sz="1760" spc="-38" dirty="0">
                <a:solidFill>
                  <a:srgbClr val="4A453D"/>
                </a:solidFill>
                <a:latin typeface="Gotham Pro"/>
                <a:cs typeface="Gotham Pro"/>
              </a:rPr>
              <a:t>г</a:t>
            </a:r>
            <a:r>
              <a:rPr sz="1760" dirty="0">
                <a:solidFill>
                  <a:srgbClr val="4A453D"/>
                </a:solidFill>
                <a:latin typeface="Gotham Pro"/>
                <a:cs typeface="Gotham Pro"/>
              </a:rPr>
              <a:t>еевич, Ирина Романовна, Илья, 20 л</a:t>
            </a:r>
            <a:r>
              <a:rPr sz="1760" spc="-38" dirty="0">
                <a:solidFill>
                  <a:srgbClr val="4A453D"/>
                </a:solidFill>
                <a:latin typeface="Gotham Pro"/>
                <a:cs typeface="Gotham Pro"/>
              </a:rPr>
              <a:t>е</a:t>
            </a:r>
            <a:r>
              <a:rPr sz="1760" spc="-126" dirty="0">
                <a:solidFill>
                  <a:srgbClr val="4A453D"/>
                </a:solidFill>
                <a:latin typeface="Gotham Pro"/>
                <a:cs typeface="Gotham Pro"/>
              </a:rPr>
              <a:t>т</a:t>
            </a:r>
            <a:r>
              <a:rPr sz="1760" dirty="0">
                <a:solidFill>
                  <a:srgbClr val="4A453D"/>
                </a:solidFill>
                <a:latin typeface="Gotham Pro"/>
                <a:cs typeface="Gotham Pro"/>
              </a:rPr>
              <a:t>, ст</a:t>
            </a:r>
            <a:r>
              <a:rPr sz="1760" spc="-38" dirty="0">
                <a:solidFill>
                  <a:srgbClr val="4A453D"/>
                </a:solidFill>
                <a:latin typeface="Gotham Pro"/>
                <a:cs typeface="Gotham Pro"/>
              </a:rPr>
              <a:t>у</a:t>
            </a:r>
            <a:r>
              <a:rPr sz="1760" dirty="0">
                <a:solidFill>
                  <a:srgbClr val="4A453D"/>
                </a:solidFill>
                <a:latin typeface="Gotham Pro"/>
                <a:cs typeface="Gotham Pro"/>
              </a:rPr>
              <a:t>дент</a:t>
            </a:r>
            <a:endParaRPr sz="1760" dirty="0">
              <a:latin typeface="Gotham Pro"/>
              <a:cs typeface="Gotham Pro"/>
            </a:endParaRPr>
          </a:p>
          <a:p>
            <a:pPr marR="6387" algn="r"/>
            <a:r>
              <a:rPr sz="1760" dirty="0">
                <a:solidFill>
                  <a:srgbClr val="4A453D"/>
                </a:solidFill>
                <a:latin typeface="Gotham Pro"/>
                <a:cs typeface="Gotham Pro"/>
              </a:rPr>
              <a:t>Марина, 16 л</a:t>
            </a:r>
            <a:r>
              <a:rPr sz="1760" spc="-38" dirty="0">
                <a:solidFill>
                  <a:srgbClr val="4A453D"/>
                </a:solidFill>
                <a:latin typeface="Gotham Pro"/>
                <a:cs typeface="Gotham Pro"/>
              </a:rPr>
              <a:t>е</a:t>
            </a:r>
            <a:r>
              <a:rPr sz="1760" dirty="0">
                <a:solidFill>
                  <a:srgbClr val="4A453D"/>
                </a:solidFill>
                <a:latin typeface="Gotham Pro"/>
                <a:cs typeface="Gotham Pro"/>
              </a:rPr>
              <a:t>т</a:t>
            </a:r>
            <a:endParaRPr sz="1760" dirty="0">
              <a:latin typeface="Gotham Pro"/>
              <a:cs typeface="Gotham Pro"/>
            </a:endParaRPr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15130B4B-2E75-6E49-8006-BC2452B07E87}"/>
              </a:ext>
            </a:extLst>
          </p:cNvPr>
          <p:cNvSpPr txBox="1"/>
          <p:nvPr/>
        </p:nvSpPr>
        <p:spPr>
          <a:xfrm>
            <a:off x="7622335" y="6335234"/>
            <a:ext cx="2573144" cy="10833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 marR="6387"/>
            <a:r>
              <a:rPr sz="1760" dirty="0">
                <a:solidFill>
                  <a:srgbClr val="4A453D"/>
                </a:solidFill>
                <a:latin typeface="Gotham Pro"/>
                <a:cs typeface="Gotham Pro"/>
              </a:rPr>
              <a:t>Ев</a:t>
            </a:r>
            <a:r>
              <a:rPr sz="1760" spc="-38" dirty="0">
                <a:solidFill>
                  <a:srgbClr val="4A453D"/>
                </a:solidFill>
                <a:latin typeface="Gotham Pro"/>
                <a:cs typeface="Gotham Pro"/>
              </a:rPr>
              <a:t>г</a:t>
            </a:r>
            <a:r>
              <a:rPr sz="1760" dirty="0">
                <a:solidFill>
                  <a:srgbClr val="4A453D"/>
                </a:solidFill>
                <a:latin typeface="Gotham Pro"/>
                <a:cs typeface="Gotham Pro"/>
              </a:rPr>
              <a:t>ений Дмитриевич, Лариса Павловна, Фёдор, 19 л</a:t>
            </a:r>
            <a:r>
              <a:rPr sz="1760" spc="-38" dirty="0">
                <a:solidFill>
                  <a:srgbClr val="4A453D"/>
                </a:solidFill>
                <a:latin typeface="Gotham Pro"/>
                <a:cs typeface="Gotham Pro"/>
              </a:rPr>
              <a:t>е</a:t>
            </a:r>
            <a:r>
              <a:rPr sz="1760" spc="-126" dirty="0">
                <a:solidFill>
                  <a:srgbClr val="4A453D"/>
                </a:solidFill>
                <a:latin typeface="Gotham Pro"/>
                <a:cs typeface="Gotham Pro"/>
              </a:rPr>
              <a:t>т</a:t>
            </a:r>
            <a:r>
              <a:rPr sz="1760" dirty="0">
                <a:solidFill>
                  <a:srgbClr val="4A453D"/>
                </a:solidFill>
                <a:latin typeface="Gotham Pro"/>
                <a:cs typeface="Gotham Pro"/>
              </a:rPr>
              <a:t>, ст</a:t>
            </a:r>
            <a:r>
              <a:rPr sz="1760" spc="-38" dirty="0">
                <a:solidFill>
                  <a:srgbClr val="4A453D"/>
                </a:solidFill>
                <a:latin typeface="Gotham Pro"/>
                <a:cs typeface="Gotham Pro"/>
              </a:rPr>
              <a:t>у</a:t>
            </a:r>
            <a:r>
              <a:rPr sz="1760" dirty="0">
                <a:solidFill>
                  <a:srgbClr val="4A453D"/>
                </a:solidFill>
                <a:latin typeface="Gotham Pro"/>
                <a:cs typeface="Gotham Pro"/>
              </a:rPr>
              <a:t>дент Лена, 17 л</a:t>
            </a:r>
            <a:r>
              <a:rPr sz="1760" spc="-38" dirty="0">
                <a:solidFill>
                  <a:srgbClr val="4A453D"/>
                </a:solidFill>
                <a:latin typeface="Gotham Pro"/>
                <a:cs typeface="Gotham Pro"/>
              </a:rPr>
              <a:t>е</a:t>
            </a:r>
            <a:r>
              <a:rPr sz="1760" dirty="0">
                <a:solidFill>
                  <a:srgbClr val="4A453D"/>
                </a:solidFill>
                <a:latin typeface="Gotham Pro"/>
                <a:cs typeface="Gotham Pro"/>
              </a:rPr>
              <a:t>т</a:t>
            </a:r>
            <a:endParaRPr sz="1760" dirty="0">
              <a:latin typeface="Gotham Pro"/>
              <a:cs typeface="Gotham Pro"/>
            </a:endParaRPr>
          </a:p>
        </p:txBody>
      </p:sp>
    </p:spTree>
    <p:extLst>
      <p:ext uri="{BB962C8B-B14F-4D97-AF65-F5344CB8AC3E}">
        <p14:creationId xmlns:p14="http://schemas.microsoft.com/office/powerpoint/2010/main" val="2392130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6E8100A6-0272-D342-9672-D3EFA48CFD39}"/>
              </a:ext>
            </a:extLst>
          </p:cNvPr>
          <p:cNvSpPr txBox="1"/>
          <p:nvPr/>
        </p:nvSpPr>
        <p:spPr>
          <a:xfrm>
            <a:off x="881262" y="766868"/>
            <a:ext cx="10350058" cy="10002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>
              <a:lnSpc>
                <a:spcPts val="3319"/>
              </a:lnSpc>
            </a:pPr>
            <a:r>
              <a:rPr sz="3018" b="1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Жизненная</a:t>
            </a:r>
            <a:r>
              <a:rPr sz="3018" b="1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b="1" spc="-94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сит</a:t>
            </a:r>
            <a:r>
              <a:rPr sz="3018" b="1" spc="-195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3018" b="1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ация</a:t>
            </a:r>
            <a:r>
              <a:rPr sz="3018" b="1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b="1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№1:</a:t>
            </a:r>
            <a:endParaRPr sz="3018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>
              <a:lnSpc>
                <a:spcPts val="4476"/>
              </a:lnSpc>
            </a:pPr>
            <a:r>
              <a:rPr sz="4023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Плани</a:t>
            </a:r>
            <a:r>
              <a:rPr sz="4023" spc="-239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4023" spc="-256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4023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ем</a:t>
            </a:r>
            <a:r>
              <a:rPr sz="4023" b="1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месячный личный б</a:t>
            </a:r>
            <a:r>
              <a:rPr sz="4023" b="1" spc="-23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ю</a:t>
            </a:r>
            <a:r>
              <a:rPr sz="4023" b="1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4023" b="1" spc="-28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4023" b="1" spc="-176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4023" b="1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endParaRPr sz="4023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9462BAB9-8A0D-374B-801B-BA10A1281D90}"/>
              </a:ext>
            </a:extLst>
          </p:cNvPr>
          <p:cNvSpPr txBox="1"/>
          <p:nvPr/>
        </p:nvSpPr>
        <p:spPr>
          <a:xfrm>
            <a:off x="878207" y="2246639"/>
            <a:ext cx="11119686" cy="35306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 marR="55887"/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Илья 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знецов и Фёдор Сидоров - ст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денты Мос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овс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 универси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тет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а, у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 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19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 жи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в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ут в </a:t>
            </a:r>
            <a:r>
              <a:rPr sz="1760" spc="-19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дной 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омна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 в ст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денчес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ом общ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житии.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 marR="229137"/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spc="-19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ди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ели выделя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ю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 им на пр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живание и пи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ание 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еж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емесячно по </a:t>
            </a:r>
            <a:r>
              <a:rPr sz="1760" spc="-5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20 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000</a:t>
            </a:r>
            <a:r>
              <a:rPr sz="1760" spc="-5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spc="-10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spc="-101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spc="-94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б</a:t>
            </a:r>
            <a:r>
              <a:rPr sz="1760" spc="-63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лей</a:t>
            </a:r>
            <a:r>
              <a:rPr sz="1760" spc="-13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аждом</a:t>
            </a:r>
            <a:r>
              <a:rPr sz="1760" spc="-126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. 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Фёдо</a:t>
            </a:r>
            <a:r>
              <a:rPr sz="1760" spc="-10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spc="-63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spc="-13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пос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оянно не хва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 денег на весь месяц, и он вынужден занимать деньги у соседей по общ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житию, а </a:t>
            </a:r>
            <a:r>
              <a:rPr sz="1760" spc="-63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Илье</a:t>
            </a:r>
            <a:r>
              <a:rPr sz="1760" spc="-13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аждый месяц 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да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ся э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ономить не менее 3 000 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ублей и поп</a:t>
            </a:r>
            <a:r>
              <a:rPr sz="1760" spc="-19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лнять свой на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опи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ельный сч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ё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 в бан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 marR="6387"/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За время о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б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учения в универси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тет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 Илья на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опил у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 </a:t>
            </a:r>
            <a:r>
              <a:rPr sz="1760" spc="-101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3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7</a:t>
            </a:r>
            <a:r>
              <a:rPr sz="1760" spc="-5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650 </a:t>
            </a:r>
            <a:r>
              <a:rPr sz="1760" spc="-10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spc="-101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spc="-94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б</a:t>
            </a:r>
            <a:r>
              <a:rPr sz="1760" spc="-63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лей</a:t>
            </a:r>
            <a:r>
              <a:rPr sz="1760" spc="-13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(бан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овский вклад сро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ом на 1 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19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 п</a:t>
            </a:r>
            <a:r>
              <a:rPr sz="1760" spc="-19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 8% 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19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довых с 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еж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емесячной 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апи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ализацией и 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еж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емесячным поп</a:t>
            </a:r>
            <a:r>
              <a:rPr sz="1760" spc="-19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лнением).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 marR="271451"/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Федор не понима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spc="-126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, 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ак Илье 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да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ся не 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spc="-19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ль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 не занимать деньги на пр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живание и пи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ание у соседей, но еще и пос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оянно посещать к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</a:t>
            </a:r>
            <a:r>
              <a:rPr sz="1760" spc="-75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ь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турные и спо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тивные мероприятия в 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ор</a:t>
            </a:r>
            <a:r>
              <a:rPr sz="1760" spc="-19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де,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/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 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ак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 еще и 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опить.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/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Давай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 пос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мо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трим личный б</a:t>
            </a:r>
            <a:r>
              <a:rPr sz="1760" spc="-19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ю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 Ильи и Фёдора: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2A704051-3E2F-A84A-9491-64A1B28B6720}"/>
              </a:ext>
            </a:extLst>
          </p:cNvPr>
          <p:cNvSpPr/>
          <p:nvPr/>
        </p:nvSpPr>
        <p:spPr>
          <a:xfrm>
            <a:off x="4741069" y="5079480"/>
            <a:ext cx="5257800" cy="2486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 dirty="0"/>
          </a:p>
        </p:txBody>
      </p:sp>
    </p:spTree>
    <p:extLst>
      <p:ext uri="{BB962C8B-B14F-4D97-AF65-F5344CB8AC3E}">
        <p14:creationId xmlns:p14="http://schemas.microsoft.com/office/powerpoint/2010/main" val="800822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1A0D5DDF-3201-BF48-97BE-322DB6D7238E}"/>
              </a:ext>
            </a:extLst>
          </p:cNvPr>
          <p:cNvSpPr txBox="1"/>
          <p:nvPr/>
        </p:nvSpPr>
        <p:spPr>
          <a:xfrm>
            <a:off x="870097" y="766869"/>
            <a:ext cx="7770528" cy="15459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/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Жизненная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94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сит</a:t>
            </a:r>
            <a:r>
              <a:rPr sz="3018" spc="-195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ация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№1:</a:t>
            </a:r>
            <a:endParaRPr sz="3018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>
              <a:spcBef>
                <a:spcPts val="402"/>
              </a:spcBef>
            </a:pP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Плани</a:t>
            </a:r>
            <a:r>
              <a:rPr sz="3018" spc="-1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3018" spc="-195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ем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месячный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личный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б</a:t>
            </a:r>
            <a:r>
              <a:rPr sz="3018" spc="-176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ю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3018" spc="-214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3018" spc="-13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endParaRPr sz="3018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4185934">
              <a:spcBef>
                <a:spcPts val="2307"/>
              </a:spcBef>
            </a:pPr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Месячный б</a:t>
            </a:r>
            <a:r>
              <a:rPr sz="1760" spc="-10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ю</a:t>
            </a:r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1760" spc="-126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1760" spc="-75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Фёдора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98034B65-3C32-2646-B710-0BF38DBD8A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46010"/>
              </p:ext>
            </p:extLst>
          </p:nvPr>
        </p:nvGraphicFramePr>
        <p:xfrm>
          <a:off x="883747" y="2476092"/>
          <a:ext cx="11544913" cy="46065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47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8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8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68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4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С</a:t>
                      </a:r>
                      <a:r>
                        <a:rPr sz="24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т</a:t>
                      </a:r>
                      <a:r>
                        <a:rPr sz="2400" b="0" spc="-1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а</a:t>
                      </a:r>
                      <a:r>
                        <a:rPr sz="24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тья</a:t>
                      </a:r>
                      <a:endParaRPr sz="24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4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Д</a:t>
                      </a:r>
                      <a:r>
                        <a:rPr sz="2400" b="0" spc="-6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ох</a:t>
                      </a:r>
                      <a:r>
                        <a:rPr sz="24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о</a:t>
                      </a:r>
                      <a:r>
                        <a:rPr sz="24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ды</a:t>
                      </a:r>
                      <a:endParaRPr sz="24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24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Рас</a:t>
                      </a:r>
                      <a:r>
                        <a:rPr sz="2400" b="0" spc="-6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х</a:t>
                      </a:r>
                      <a:r>
                        <a:rPr sz="24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о</a:t>
                      </a:r>
                      <a:r>
                        <a:rPr sz="24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ды</a:t>
                      </a:r>
                      <a:endParaRPr sz="24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589">
                <a:tc>
                  <a:txBody>
                    <a:bodyPr/>
                    <a:lstStyle/>
                    <a:p>
                      <a:pPr marL="808990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По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м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ощь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 р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ди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елей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20000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р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уб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лей</a:t>
                      </a:r>
                      <a:endParaRPr sz="16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589">
                <a:tc>
                  <a:txBody>
                    <a:bodyPr/>
                    <a:lstStyle/>
                    <a:p>
                      <a:pPr marL="765175">
                        <a:lnSpc>
                          <a:spcPct val="100000"/>
                        </a:lnSpc>
                      </a:pPr>
                      <a:r>
                        <a:rPr sz="1600" b="0" spc="-10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ранспо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тные рас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х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ды</a:t>
                      </a:r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260985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3420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ублей (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5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7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ублей х 60 поездок)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2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Пи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ание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951230" marR="398145" indent="-544830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15 000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ублей (час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ое посещение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афе и с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ловых)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589">
                <a:tc>
                  <a:txBody>
                    <a:bodyPr/>
                    <a:lstStyle/>
                    <a:p>
                      <a:pPr marL="912494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Ин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ерн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е</a:t>
                      </a:r>
                      <a:r>
                        <a:rPr sz="1600" b="0" spc="-7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,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елефон</a:t>
                      </a:r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800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ублей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0197">
                <a:tc>
                  <a:txBody>
                    <a:bodyPr/>
                    <a:lstStyle/>
                    <a:p>
                      <a:pPr marL="781050">
                        <a:lnSpc>
                          <a:spcPct val="100000"/>
                        </a:lnSpc>
                      </a:pP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Ку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л</a:t>
                      </a:r>
                      <a:r>
                        <a:rPr sz="1600" b="0" spc="-4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ь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тура, развлечения</a:t>
                      </a:r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764540" marR="304165" indent="-452755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1500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ублей (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х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дит 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дин раз в месяц развле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а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ельный клуб)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019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Спо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988694" marR="219075" indent="-762000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2 500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ублей (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еж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емесячный абонемент в фитнес-центр)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5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И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г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о:</a:t>
                      </a:r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20000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р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уб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лей</a:t>
                      </a:r>
                      <a:endParaRPr sz="16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23220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р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у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лей</a:t>
                      </a:r>
                      <a:endParaRPr sz="16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4744">
                <a:tc>
                  <a:txBody>
                    <a:bodyPr/>
                    <a:lstStyle/>
                    <a:p>
                      <a:pPr marL="858519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Дефицит/профицит:</a:t>
                      </a:r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452120">
                        <a:lnSpc>
                          <a:spcPct val="100000"/>
                        </a:lnSpc>
                      </a:pPr>
                      <a:r>
                        <a:rPr sz="1600" b="0" spc="-1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-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3220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р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у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лей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дефицит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б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ю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д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ж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е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а</a:t>
                      </a:r>
                      <a:endParaRPr sz="16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62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D0CB7167-B761-4142-8CFF-21A10414924B}"/>
              </a:ext>
            </a:extLst>
          </p:cNvPr>
          <p:cNvSpPr txBox="1"/>
          <p:nvPr/>
        </p:nvSpPr>
        <p:spPr>
          <a:xfrm>
            <a:off x="550069" y="276225"/>
            <a:ext cx="7770528" cy="15459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/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Жизненная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94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сит</a:t>
            </a:r>
            <a:r>
              <a:rPr sz="3018" spc="-195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ация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№1:</a:t>
            </a:r>
            <a:endParaRPr sz="3018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>
              <a:spcBef>
                <a:spcPts val="402"/>
              </a:spcBef>
            </a:pP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Плани</a:t>
            </a:r>
            <a:r>
              <a:rPr sz="3018" spc="-1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3018" spc="-195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ем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месячный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личный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б</a:t>
            </a:r>
            <a:r>
              <a:rPr sz="3018" spc="-176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ю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3018" spc="-214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3018" spc="-13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endParaRPr sz="3018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4185934">
              <a:spcBef>
                <a:spcPts val="2307"/>
              </a:spcBef>
            </a:pPr>
            <a:r>
              <a:rPr sz="1760" spc="-50" dirty="0">
                <a:latin typeface="Rubik" panose="02000604000000020004" pitchFamily="2" charset="-79"/>
                <a:cs typeface="Rubik" panose="02000604000000020004" pitchFamily="2" charset="-79"/>
              </a:rPr>
              <a:t>Месячный б</a:t>
            </a:r>
            <a:r>
              <a:rPr sz="1760" spc="-107" dirty="0">
                <a:latin typeface="Rubik" panose="02000604000000020004" pitchFamily="2" charset="-79"/>
                <a:cs typeface="Rubik" panose="02000604000000020004" pitchFamily="2" charset="-79"/>
              </a:rPr>
              <a:t>ю</a:t>
            </a:r>
            <a:r>
              <a:rPr sz="1760" spc="-50" dirty="0"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1760" spc="-126" dirty="0"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1760" spc="-75" dirty="0"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spc="-50" dirty="0">
                <a:latin typeface="Rubik" panose="02000604000000020004" pitchFamily="2" charset="-79"/>
                <a:cs typeface="Rubik" panose="02000604000000020004" pitchFamily="2" charset="-79"/>
              </a:rPr>
              <a:t>т Ильи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C42B32B-E71B-5041-B740-C6BA08D1F0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670263"/>
              </p:ext>
            </p:extLst>
          </p:nvPr>
        </p:nvGraphicFramePr>
        <p:xfrm>
          <a:off x="550069" y="1822161"/>
          <a:ext cx="12086922" cy="55887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28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9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289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68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С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т</a:t>
                      </a:r>
                      <a:r>
                        <a:rPr sz="2000" b="0" spc="-1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а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тья</a:t>
                      </a:r>
                      <a:endParaRPr sz="2000" b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Д</a:t>
                      </a:r>
                      <a:r>
                        <a:rPr sz="2000" b="0" spc="-6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ох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о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ды</a:t>
                      </a:r>
                      <a:endParaRPr sz="20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Рас</a:t>
                      </a:r>
                      <a:r>
                        <a:rPr sz="2000" b="0" spc="-6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х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о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ды</a:t>
                      </a:r>
                      <a:endParaRPr sz="20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484">
                <a:tc>
                  <a:txBody>
                    <a:bodyPr/>
                    <a:lstStyle/>
                    <a:p>
                      <a:pPr marL="808990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По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м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ощь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 р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ди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елей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20000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р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уб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лей</a:t>
                      </a:r>
                      <a:endParaRPr sz="16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4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Стипендия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1400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р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уб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лей</a:t>
                      </a:r>
                      <a:endParaRPr sz="16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484">
                <a:tc>
                  <a:txBody>
                    <a:bodyPr/>
                    <a:lstStyle/>
                    <a:p>
                      <a:pPr marL="765175">
                        <a:lnSpc>
                          <a:spcPct val="100000"/>
                        </a:lnSpc>
                      </a:pPr>
                      <a:r>
                        <a:rPr sz="1600" b="0" spc="-10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ранспо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тные рас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х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ды</a:t>
                      </a:r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454659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21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7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0 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ублей (</a:t>
                      </a:r>
                      <a:r>
                        <a:rPr sz="1600" b="0" spc="-9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«</a:t>
                      </a:r>
                      <a:r>
                        <a:rPr sz="1600" b="0" spc="-10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рой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а» на месяц)</a:t>
                      </a:r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53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Пи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ание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12 000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ублей (ст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у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денчес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ое 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афе 20 раз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в месяц = 200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уб. х 20 = 4 000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уб.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  <a:p>
                      <a:pPr marL="145415" marR="137160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+ 8 000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уб. тратит на покупку пр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дук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ов в ма</a:t>
                      </a:r>
                      <a:r>
                        <a:rPr sz="1600" b="0" spc="-4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г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азине)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483">
                <a:tc>
                  <a:txBody>
                    <a:bodyPr/>
                    <a:lstStyle/>
                    <a:p>
                      <a:pPr marL="912494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Ин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ерн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е</a:t>
                      </a:r>
                      <a:r>
                        <a:rPr sz="1600" b="0" spc="-7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,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елефон</a:t>
                      </a:r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400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ублей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288">
                <a:tc>
                  <a:txBody>
                    <a:bodyPr/>
                    <a:lstStyle/>
                    <a:p>
                      <a:pPr marL="781050">
                        <a:lnSpc>
                          <a:spcPct val="100000"/>
                        </a:lnSpc>
                      </a:pP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Ку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л</a:t>
                      </a:r>
                      <a:r>
                        <a:rPr sz="1600" b="0" spc="-4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ь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тура, развлечения</a:t>
                      </a:r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470534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4000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р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уб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лей</a:t>
                      </a:r>
                      <a:r>
                        <a:rPr sz="1600" b="0" spc="-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(кино,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еатр и </a:t>
                      </a:r>
                      <a:r>
                        <a:rPr sz="1600" b="0" spc="-7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.п.)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2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Спо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255904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Беспл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а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тно</a:t>
                      </a:r>
                      <a:r>
                        <a:rPr sz="1600" b="0" spc="-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(спо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spc="-75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. зал в универси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е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е)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0484">
                <a:tc>
                  <a:txBody>
                    <a:bodyPr/>
                    <a:lstStyle/>
                    <a:p>
                      <a:pPr marL="499745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Кэшбэк 2% с бан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овс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ой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а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ты</a:t>
                      </a:r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3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6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9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,5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р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уб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лей</a:t>
                      </a:r>
                      <a:endParaRPr sz="1600" b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04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И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г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о:</a:t>
                      </a:r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21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76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9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,5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р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у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лей</a:t>
                      </a:r>
                      <a:endParaRPr sz="1600" b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18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5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7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0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р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уб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лей</a:t>
                      </a:r>
                      <a:endParaRPr sz="16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1090">
                <a:tc>
                  <a:txBody>
                    <a:bodyPr/>
                    <a:lstStyle/>
                    <a:p>
                      <a:pPr marL="859155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Дефицит/профицит:</a:t>
                      </a:r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L="960755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+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319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9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,50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р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у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лей</a:t>
                      </a:r>
                      <a:endParaRPr sz="16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1974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2BD7119D-DD89-0145-8A3C-144584F2F5F6}"/>
              </a:ext>
            </a:extLst>
          </p:cNvPr>
          <p:cNvSpPr txBox="1"/>
          <p:nvPr/>
        </p:nvSpPr>
        <p:spPr>
          <a:xfrm>
            <a:off x="473869" y="428625"/>
            <a:ext cx="7902258" cy="15459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/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Жизненная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 </a:t>
            </a:r>
            <a:r>
              <a:rPr sz="3018" spc="-94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сит</a:t>
            </a:r>
            <a:r>
              <a:rPr sz="3018" spc="-195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у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ация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 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№1:</a:t>
            </a:r>
            <a:endParaRPr sz="3018" dirty="0">
              <a:solidFill>
                <a:srgbClr val="04A664"/>
              </a:solidFill>
              <a:latin typeface="Rubik" panose="02000604000000020004" pitchFamily="2" charset="-79"/>
              <a:ea typeface="Roboto Thin" panose="02000000000000000000" pitchFamily="2" charset="0"/>
              <a:cs typeface="Rubik" panose="02000604000000020004" pitchFamily="2" charset="-79"/>
            </a:endParaRPr>
          </a:p>
          <a:p>
            <a:pPr marL="15968">
              <a:spcBef>
                <a:spcPts val="402"/>
              </a:spcBef>
            </a:pP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Плани</a:t>
            </a:r>
            <a:r>
              <a:rPr sz="3018" spc="-182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р</a:t>
            </a:r>
            <a:r>
              <a:rPr sz="3018" spc="-195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у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ем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месячный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личный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б</a:t>
            </a:r>
            <a:r>
              <a:rPr sz="3018" spc="-176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ю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д</a:t>
            </a:r>
            <a:r>
              <a:rPr sz="3018" spc="-214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ж</a:t>
            </a:r>
            <a:r>
              <a:rPr sz="3018" spc="-132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е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т</a:t>
            </a:r>
            <a:endParaRPr sz="3018" dirty="0">
              <a:solidFill>
                <a:srgbClr val="04A664"/>
              </a:solidFill>
              <a:latin typeface="Rubik" panose="02000604000000020004" pitchFamily="2" charset="-79"/>
              <a:ea typeface="Roboto Thin" panose="02000000000000000000" pitchFamily="2" charset="0"/>
              <a:cs typeface="Rubik" panose="02000604000000020004" pitchFamily="2" charset="-79"/>
            </a:endParaRPr>
          </a:p>
          <a:p>
            <a:pPr marL="3816283">
              <a:spcBef>
                <a:spcPts val="2301"/>
              </a:spcBef>
            </a:pPr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Сравним б</a:t>
            </a:r>
            <a:r>
              <a:rPr sz="1760" spc="-107" dirty="0">
                <a:solidFill>
                  <a:srgbClr val="253138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ю</a:t>
            </a:r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д</a:t>
            </a:r>
            <a:r>
              <a:rPr sz="1760" spc="-126" dirty="0">
                <a:solidFill>
                  <a:srgbClr val="253138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ж</a:t>
            </a:r>
            <a:r>
              <a:rPr sz="1760" spc="-75" dirty="0">
                <a:solidFill>
                  <a:srgbClr val="253138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е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ты</a:t>
            </a:r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Фёдора</a:t>
            </a:r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 </a:t>
            </a:r>
            <a:r>
              <a:rPr sz="1760" spc="-63" dirty="0">
                <a:solidFill>
                  <a:srgbClr val="253138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и</a:t>
            </a:r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 Ильи</a:t>
            </a:r>
            <a:endParaRPr sz="1760" dirty="0">
              <a:latin typeface="Rubik" panose="02000604000000020004" pitchFamily="2" charset="-79"/>
              <a:ea typeface="Roboto Thin" panose="02000000000000000000" pitchFamily="2" charset="0"/>
              <a:cs typeface="Rubik" panose="02000604000000020004" pitchFamily="2" charset="-79"/>
            </a:endParaRPr>
          </a:p>
        </p:txBody>
      </p:sp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D120B3CE-E4F6-5E4B-9626-43A53345A8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147493"/>
              </p:ext>
            </p:extLst>
          </p:nvPr>
        </p:nvGraphicFramePr>
        <p:xfrm>
          <a:off x="953805" y="1974561"/>
          <a:ext cx="11536927" cy="52389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43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48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8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9856">
                <a:tc>
                  <a:txBody>
                    <a:bodyPr/>
                    <a:lstStyle/>
                    <a:p>
                      <a:pPr marL="1013460" marR="1016000" algn="ctr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С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2000" b="0" spc="-1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а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тья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для сравнения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Фёдор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Илья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722"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ох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ды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Финансовая по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м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ощь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 р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ди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елей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375285" marR="367030" indent="6350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Финансовая по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м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ощь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 р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ди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елей, стипендия, 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эшбэк +1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76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9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,5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spc="-3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лей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730">
                <a:tc>
                  <a:txBody>
                    <a:bodyPr/>
                    <a:lstStyle/>
                    <a:p>
                      <a:pPr marL="758825">
                        <a:lnSpc>
                          <a:spcPct val="100000"/>
                        </a:lnSpc>
                      </a:pPr>
                      <a:r>
                        <a:rPr sz="1600" b="0" spc="-10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ранспо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тные рас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х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ды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L="1097915" marR="327660" indent="-766445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Покупа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 разовые поездки на м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тро по 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5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7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ублей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743585" marR="507365" indent="-227965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Покупа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 месячный абонемент и э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ономит 1250 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ублей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5548">
                <a:tc>
                  <a:txBody>
                    <a:bodyPr/>
                    <a:lstStyle/>
                    <a:p>
                      <a:pPr marL="867410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Рас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х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ды на пи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ание</a:t>
                      </a:r>
                      <a:endParaRPr sz="16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L="201295" marR="171450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Очень ред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 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г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овит еду в ст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денчес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ом общ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житии для себя, час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х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дит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marL="384175" marR="354965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в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афе и с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ло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в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ую (б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льше 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дно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г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 раза в день)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306705" marR="298450" indent="87630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Х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дит в ст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денчес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ое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афе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ль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 в учебные дни (не б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лее 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дно</a:t>
                      </a:r>
                      <a:r>
                        <a:rPr sz="1600" b="0" spc="-3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г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 раза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в день), 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г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овит себе еду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в ст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денчес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ом общ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житии рег</a:t>
                      </a:r>
                      <a:r>
                        <a:rPr sz="1600" b="0" spc="-3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лярно.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marL="422275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Э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ономит не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менее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3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000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р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лей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9954">
                <a:tc>
                  <a:txBody>
                    <a:bodyPr/>
                    <a:lstStyle/>
                    <a:p>
                      <a:pPr marL="523240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Рас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х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ды на ин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ерн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</a:t>
                      </a:r>
                      <a:r>
                        <a:rPr sz="1600" b="0" spc="-7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,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елефон</a:t>
                      </a:r>
                      <a:endParaRPr sz="16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L="413384" marR="408940" indent="196850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П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льз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ся 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дним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арифом, 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орый выбрал еще 2 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г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да назад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303530" marR="294640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Пос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оянно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м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они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орит изменение цен на связь и ин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ерн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</a:t>
                      </a:r>
                      <a:r>
                        <a:rPr sz="1600" b="0" spc="-7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. П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добрал себе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вы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г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дный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ариф и э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ономит 400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р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лей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6921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C291A531-B733-6543-BDF1-3B972F671234}"/>
              </a:ext>
            </a:extLst>
          </p:cNvPr>
          <p:cNvSpPr txBox="1"/>
          <p:nvPr/>
        </p:nvSpPr>
        <p:spPr>
          <a:xfrm>
            <a:off x="550069" y="428625"/>
            <a:ext cx="7902258" cy="15459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/>
            <a:r>
              <a:rPr sz="3018" spc="-88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Жизненная</a:t>
            </a:r>
            <a:r>
              <a:rPr sz="3018" spc="-82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94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сит</a:t>
            </a:r>
            <a:r>
              <a:rPr sz="3018" spc="-195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3018" spc="-101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ация</a:t>
            </a:r>
            <a:r>
              <a:rPr sz="3018" spc="-82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101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№1:</a:t>
            </a:r>
            <a:endParaRPr sz="3018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>
              <a:spcBef>
                <a:spcPts val="402"/>
              </a:spcBef>
            </a:pPr>
            <a:r>
              <a:rPr sz="3018" spc="-88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Плани</a:t>
            </a:r>
            <a:r>
              <a:rPr sz="3018" spc="-182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3018" spc="-195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3018" spc="-88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ем</a:t>
            </a:r>
            <a:r>
              <a:rPr sz="3018" spc="-82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месячный</a:t>
            </a:r>
            <a:r>
              <a:rPr sz="3018" spc="-82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личный</a:t>
            </a:r>
            <a:r>
              <a:rPr sz="3018" spc="-82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б</a:t>
            </a:r>
            <a:r>
              <a:rPr sz="3018" spc="-176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ю</a:t>
            </a:r>
            <a:r>
              <a:rPr sz="3018" spc="-88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3018" spc="-214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3018" spc="-132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3018" spc="-88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endParaRPr sz="3018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3816283">
              <a:spcBef>
                <a:spcPts val="2301"/>
              </a:spcBef>
            </a:pPr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Сравним б</a:t>
            </a:r>
            <a:r>
              <a:rPr sz="1760" spc="-10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ю</a:t>
            </a:r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1760" spc="-126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1760" spc="-75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ты</a:t>
            </a:r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Фёдора</a:t>
            </a:r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spc="-63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и</a:t>
            </a:r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Ильи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BA6B35D-8EDB-A947-BEB0-CE0DAA6F5D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904174"/>
              </p:ext>
            </p:extLst>
          </p:nvPr>
        </p:nvGraphicFramePr>
        <p:xfrm>
          <a:off x="854869" y="2402582"/>
          <a:ext cx="11536911" cy="4738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43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4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8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9856">
                <a:tc>
                  <a:txBody>
                    <a:bodyPr/>
                    <a:lstStyle/>
                    <a:p>
                      <a:pPr marL="1013460" marR="1016000" algn="ctr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С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2000" b="0" spc="-1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а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тья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для сравнения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Фёдор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Илья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722">
                <a:tc>
                  <a:txBody>
                    <a:bodyPr/>
                    <a:lstStyle/>
                    <a:p>
                      <a:pPr marL="715010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Рас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х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ды на развлечения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М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ож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 себе п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зв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лить 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дно посещение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316230" marR="307340" indent="159385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Рег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лярно 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х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дит на спо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тивные матчи, посеща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 премьеры в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еатрах</a:t>
                      </a:r>
                      <a:endParaRPr sz="16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722">
                <a:tc>
                  <a:txBody>
                    <a:bodyPr/>
                    <a:lstStyle/>
                    <a:p>
                      <a:pPr marL="942340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Рас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х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ды на спо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endParaRPr sz="16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L="295910">
                        <a:lnSpc>
                          <a:spcPct val="100000"/>
                        </a:lnSpc>
                      </a:pPr>
                      <a:r>
                        <a:rPr sz="1600" b="0" spc="-10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ратит 2500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ублей на фитнес-центр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173990" marR="165100" indent="492759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Х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дит в универсти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тет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ский спо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тивный зал и э</a:t>
                      </a:r>
                      <a:r>
                        <a:rPr sz="1600" b="0" spc="-3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ономит 2500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spc="-3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лей</a:t>
                      </a:r>
                      <a:endParaRPr sz="16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83484">
                <a:tc>
                  <a:txBody>
                    <a:bodyPr/>
                    <a:lstStyle/>
                    <a:p>
                      <a:pPr marL="868680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Дефицит/профицит</a:t>
                      </a:r>
                      <a:endParaRPr sz="16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L="737870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 Федора 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еж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емесячный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marL="789940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дефицит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3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220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р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лей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R="29209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 Ильи 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</a:t>
                      </a:r>
                      <a:r>
                        <a:rPr sz="1600" b="0" spc="-3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ж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емесячный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профицит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3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19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9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,5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р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лей.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marL="829944" marR="855980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За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дин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г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на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опил 38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394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р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ля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38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394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*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4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г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да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учения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=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153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5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7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6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р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лей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2025">
                <a:tc>
                  <a:txBody>
                    <a:bodyPr/>
                    <a:lstStyle/>
                    <a:p>
                      <a:pPr marL="793750" marR="795655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Нас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ль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 финансово гра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мо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тно ведут себя Федор и Илья?</a:t>
                      </a:r>
                      <a:endParaRPr sz="16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Неграм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тно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b="0" spc="-6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Г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рам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тно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693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FDD51A3F-0C4D-4846-8DB0-5C28A88BA9CB}"/>
              </a:ext>
            </a:extLst>
          </p:cNvPr>
          <p:cNvSpPr/>
          <p:nvPr/>
        </p:nvSpPr>
        <p:spPr>
          <a:xfrm>
            <a:off x="10989469" y="1571625"/>
            <a:ext cx="1676400" cy="58190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27156F17-E16A-B94A-BA29-4A091A476EFE}"/>
              </a:ext>
            </a:extLst>
          </p:cNvPr>
          <p:cNvSpPr txBox="1"/>
          <p:nvPr/>
        </p:nvSpPr>
        <p:spPr>
          <a:xfrm>
            <a:off x="920307" y="721210"/>
            <a:ext cx="9730524" cy="6577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564">
              <a:lnSpc>
                <a:spcPts val="3319"/>
              </a:lnSpc>
            </a:pP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Жизненная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94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сит</a:t>
            </a:r>
            <a:r>
              <a:rPr sz="3018" spc="-195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ация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№2:</a:t>
            </a:r>
            <a:endParaRPr sz="3018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7564">
              <a:lnSpc>
                <a:spcPts val="4526"/>
              </a:lnSpc>
            </a:pPr>
            <a:r>
              <a:rPr sz="4023" spc="-13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Инвестиции</a:t>
            </a:r>
            <a:r>
              <a:rPr sz="4023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4023" spc="-13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в</a:t>
            </a:r>
            <a:r>
              <a:rPr sz="4023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4023" spc="-13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образование</a:t>
            </a:r>
            <a:endParaRPr sz="4023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60677" marR="281829">
              <a:spcBef>
                <a:spcPts val="1829"/>
              </a:spcBef>
            </a:pP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Марина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знецова и Лена Сидорова жи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в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ут в Ворон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еж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е, за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анчива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ю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 в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эт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ом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ду 11 класс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60677" marR="117363"/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и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бу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дут сдавать ЕГЭ. Марина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х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оч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 поступить в М</a:t>
            </a:r>
            <a:r>
              <a:rPr sz="1760" spc="-8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Ф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ТИ на б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ю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тное мес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о. Средний балл по ЕГЭ для поступления в М</a:t>
            </a:r>
            <a:r>
              <a:rPr sz="1760" spc="-8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Ф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ТИ равен 96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,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7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8 баллов. Лена не зна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spc="-126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, к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да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бу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 поступать, она собира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ся об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эт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ом п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думать после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о,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ак сдаст ЕГЭ.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60677" marR="1231109"/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Марина</a:t>
            </a:r>
            <a:r>
              <a:rPr sz="1760" spc="-13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весь 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диннадцатый класс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сердно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овилась к ЕГЭ, занималась доп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лни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ельно с учи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елями в ш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ле (бесплатно) и с реп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ти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орами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60677"/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(110 000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ублей на три предм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а: ма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емати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а,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60677"/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информати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а,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сский язык), участвовала в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онференциях и 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лимпиадах.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60677" marR="458273"/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Лена</a:t>
            </a:r>
            <a:r>
              <a:rPr sz="1760" spc="-13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не задумывалась о сдаче ЕГЭ и не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овилась к ним, ее р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ди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ели счи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али, ч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 Лене не нужна по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м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ощь. Марина сдала все э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замены (ЕГЭ) на 100 баллов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60677" marR="6387"/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и поступила в М</a:t>
            </a:r>
            <a:r>
              <a:rPr sz="1760" spc="-8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Ф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ТИ на б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ю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тное мес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о. Лена набрала средний балл по ЕГЭ – 6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0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, и поступила на э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ономический фак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</a:t>
            </a:r>
            <a:r>
              <a:rPr sz="1760" spc="-75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ь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 Ворон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еж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ос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дарственно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 универси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тет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 на платной основе.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64"/>
              </a:spcBef>
            </a:pPr>
            <a:endParaRPr sz="1697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 marR="3380364">
              <a:lnSpc>
                <a:spcPct val="111100"/>
              </a:lnSpc>
            </a:pPr>
            <a:r>
              <a:rPr sz="3018" spc="-189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3018" spc="-15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94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из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де</a:t>
            </a:r>
            <a:r>
              <a:rPr sz="3018" spc="-16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в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ушек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107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и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их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3018" spc="-15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3018" spc="-107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ди</a:t>
            </a:r>
            <a:r>
              <a:rPr sz="3018" spc="-157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те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лей</a:t>
            </a:r>
            <a:r>
              <a:rPr sz="3018" spc="-94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поступил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грам</a:t>
            </a:r>
            <a:r>
              <a:rPr sz="3018" spc="-170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тно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107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и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почему?</a:t>
            </a:r>
            <a:endParaRPr sz="3018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72732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26C1DBEC-8B3E-0146-8642-191998DA8C5C}"/>
              </a:ext>
            </a:extLst>
          </p:cNvPr>
          <p:cNvSpPr txBox="1"/>
          <p:nvPr/>
        </p:nvSpPr>
        <p:spPr>
          <a:xfrm>
            <a:off x="550069" y="733425"/>
            <a:ext cx="11418276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>
              <a:lnSpc>
                <a:spcPts val="3615"/>
              </a:lnSpc>
            </a:pPr>
            <a:r>
              <a:rPr sz="3018" spc="-107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Давай</a:t>
            </a:r>
            <a:r>
              <a:rPr sz="3018" spc="-15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94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сравним: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3018" spc="-15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действовал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финан</a:t>
            </a:r>
            <a:r>
              <a:rPr sz="3018" spc="-13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ово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грам</a:t>
            </a:r>
            <a:r>
              <a:rPr sz="3018" spc="-170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3018" spc="-94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тно?</a:t>
            </a:r>
            <a:endParaRPr sz="3018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graphicFrame>
        <p:nvGraphicFramePr>
          <p:cNvPr id="3" name="object 22">
            <a:extLst>
              <a:ext uri="{FF2B5EF4-FFF2-40B4-BE49-F238E27FC236}">
                <a16:creationId xmlns:a16="http://schemas.microsoft.com/office/drawing/2014/main" id="{BBD08BEA-02E4-AD4D-BB00-0F1F250ABA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514864"/>
              </p:ext>
            </p:extLst>
          </p:nvPr>
        </p:nvGraphicFramePr>
        <p:xfrm>
          <a:off x="888586" y="2005405"/>
          <a:ext cx="11502821" cy="52493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33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1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97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167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Харак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еристики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4"/>
                        </a:spcBef>
                      </a:pP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Рас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х</a:t>
                      </a:r>
                      <a:r>
                        <a:rPr sz="2000" b="0" spc="-1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ды на образование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R="102235" algn="ctr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Марина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110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000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2000" b="0" spc="-3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б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лей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tc>
                  <a:txBody>
                    <a:bodyPr/>
                    <a:lstStyle/>
                    <a:p>
                      <a:pPr marR="378460" algn="ctr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Лена</a:t>
                      </a:r>
                      <a:endParaRPr sz="20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marL="624840" marR="390525" indent="-232410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90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000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2000" b="0" spc="-3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б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лей</a:t>
                      </a:r>
                      <a:r>
                        <a:rPr sz="20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за </a:t>
                      </a:r>
                      <a:r>
                        <a:rPr sz="2000" b="0" spc="-1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дин учебный </a:t>
                      </a:r>
                      <a:r>
                        <a:rPr sz="20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г</a:t>
                      </a:r>
                      <a:r>
                        <a:rPr sz="2000" b="0" spc="-1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 х 4 = 360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000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2000" b="0" spc="-3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б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лей</a:t>
                      </a:r>
                      <a:endParaRPr sz="20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171">
                <a:tc>
                  <a:txBody>
                    <a:bodyPr/>
                    <a:lstStyle/>
                    <a:p>
                      <a:pPr marL="901700" marR="894715" indent="73025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Зарпла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а сразу после о</a:t>
                      </a:r>
                      <a:r>
                        <a:rPr sz="20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ончания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L="343535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50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000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2000" b="0" spc="-3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б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лей</a:t>
                      </a:r>
                      <a:r>
                        <a:rPr sz="20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в месяц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tc>
                  <a:txBody>
                    <a:bodyPr/>
                    <a:lstStyle/>
                    <a:p>
                      <a:pPr marL="388620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20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000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2000" b="0" spc="-3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б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лей</a:t>
                      </a:r>
                      <a:r>
                        <a:rPr sz="20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в месяц</a:t>
                      </a:r>
                      <a:endParaRPr sz="20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186">
                <a:tc>
                  <a:txBody>
                    <a:bodyPr/>
                    <a:lstStyle/>
                    <a:p>
                      <a:pPr marL="1008380" marR="514350" indent="-487045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Окупае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м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ость инвестиций в образование</a:t>
                      </a:r>
                      <a:endParaRPr sz="20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L="589280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3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рабочих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месяца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tc>
                  <a:txBody>
                    <a:bodyPr/>
                    <a:lstStyle/>
                    <a:p>
                      <a:pPr marL="541020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18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рабочих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месяцев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9028">
                <a:tc>
                  <a:txBody>
                    <a:bodyPr/>
                    <a:lstStyle/>
                    <a:p>
                      <a:pPr marL="641350" marR="633730" indent="74930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Зарпла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а через 5 л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 после о</a:t>
                      </a:r>
                      <a:r>
                        <a:rPr sz="20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ончания В</a:t>
                      </a:r>
                      <a:r>
                        <a:rPr sz="20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За</a:t>
                      </a:r>
                      <a:endParaRPr sz="20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L="308610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120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000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2000" b="0" spc="-3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б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лей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в месяц</a:t>
                      </a:r>
                      <a:endParaRPr sz="20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tc>
                  <a:txBody>
                    <a:bodyPr/>
                    <a:lstStyle/>
                    <a:p>
                      <a:pPr marL="393700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45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000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2000" b="0" spc="-3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б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лей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в месяц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5164">
                <a:tc>
                  <a:txBody>
                    <a:bodyPr/>
                    <a:lstStyle/>
                    <a:p>
                      <a:pPr marL="243840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Оценка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финан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с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ово</a:t>
                      </a:r>
                      <a:r>
                        <a:rPr sz="2000" b="0" spc="-1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г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решения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L="924560">
                        <a:lnSpc>
                          <a:spcPct val="100000"/>
                        </a:lnSpc>
                      </a:pPr>
                      <a:r>
                        <a:rPr sz="2000" b="0" spc="-8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Г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рам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тное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04A664"/>
                    </a:solidFill>
                  </a:tcPr>
                </a:tc>
                <a:tc>
                  <a:txBody>
                    <a:bodyPr/>
                    <a:lstStyle/>
                    <a:p>
                      <a:pPr marL="852805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Неграм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тное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F782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8582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1343</Words>
  <Application>Microsoft Macintosh PowerPoint</Application>
  <PresentationFormat>Произвольный</PresentationFormat>
  <Paragraphs>230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Gotham Pro</vt:lpstr>
      <vt:lpstr>Gotham Pro Black</vt:lpstr>
      <vt:lpstr>Rubik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8-9 класс_pic</dc:title>
  <cp:lastModifiedBy>Microsoft Office User</cp:lastModifiedBy>
  <cp:revision>8</cp:revision>
  <dcterms:created xsi:type="dcterms:W3CDTF">2020-03-02T13:59:37Z</dcterms:created>
  <dcterms:modified xsi:type="dcterms:W3CDTF">2022-02-16T12:21:23Z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2020-03-02T00:00:00Z</vt:filetime>
  </property>
  <property fmtid="{D5CDD505-2E9C-101B-9397-08002B2CF9AE}" pid="3" name="LastSaved">
    <vt:filetime>2020-03-02T00:00:00Z</vt:filetime>
  </property>
</Properties>
</file>