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64"/>
    <a:srgbClr val="F7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/>
    <p:restoredTop sz="94545" autoAdjust="0"/>
  </p:normalViewPr>
  <p:slideViewPr>
    <p:cSldViewPr snapToGrid="0">
      <p:cViewPr>
        <p:scale>
          <a:sx n="53" d="100"/>
          <a:sy n="53" d="100"/>
        </p:scale>
        <p:origin x="656" y="728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36A3594-54A7-254F-AC7A-6D2A7223BE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531BDB-1F0C-B041-8D2D-D003929D0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287F-172D-3F4F-924D-EBB38034208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151BE6-B0B3-B946-A6B9-DC8C4A66D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80CE11-57F3-6547-A2E9-BD5A15604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4678-9FAC-A845-8830-9DF057CB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6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BD61-47AA-2146-B722-48C37D5A081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D733-AC4A-CB4B-9082-0D1B02048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71548" y="405864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869339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61022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850948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71548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761022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850948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71548" y="301320"/>
            <a:ext cx="12095104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869339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5531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022" b="0" strike="noStrike" spc="-1"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spcBef>
                <a:spcPts val="1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520" b="0" strike="noStrike" spc="-1">
                <a:latin typeface="Arial"/>
              </a:rPr>
              <a:t>Второй уровень структуры</a:t>
            </a:r>
          </a:p>
          <a:p>
            <a:pPr marL="1629072" lvl="2" indent="-362016">
              <a:spcBef>
                <a:spcPts val="10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017" b="0" strike="noStrike" spc="-1">
                <a:latin typeface="Arial"/>
              </a:rPr>
              <a:t>Третий уровень структуры</a:t>
            </a:r>
          </a:p>
          <a:p>
            <a:pPr marL="2172096" lvl="3" indent="-271512">
              <a:spcBef>
                <a:spcPts val="70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514" b="0" strike="noStrike" spc="-1">
                <a:latin typeface="Arial"/>
              </a:rPr>
              <a:t>Четвёртый уровень структуры</a:t>
            </a:r>
          </a:p>
          <a:p>
            <a:pPr marL="2715120" lvl="4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Пятый уровень структуры</a:t>
            </a:r>
          </a:p>
          <a:p>
            <a:pPr marL="3258144" lvl="5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Шестой уровень структуры</a:t>
            </a:r>
          </a:p>
          <a:p>
            <a:pPr marL="3801168" lvl="6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" name="Google Shape;9;p23">
            <a:extLst>
              <a:ext uri="{FF2B5EF4-FFF2-40B4-BE49-F238E27FC236}">
                <a16:creationId xmlns:a16="http://schemas.microsoft.com/office/drawing/2014/main" id="{3012B07B-5586-2E4F-A1E7-3DC2A075B372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-1" y="127416"/>
            <a:ext cx="13439775" cy="74322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77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43441" y="2410721"/>
            <a:ext cx="11153399" cy="273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6034" spc="-201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9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спланиров</a:t>
            </a:r>
            <a:r>
              <a:rPr lang="ru-RU" sz="6034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8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покупки: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учись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счи</a:t>
            </a:r>
            <a:r>
              <a:rPr lang="ru-RU" sz="6034" spc="-2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6034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8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деньги</a:t>
            </a:r>
            <a:r>
              <a:rPr lang="ru-RU" sz="6034" spc="-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6034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по-взрослому</a:t>
            </a:r>
            <a:endParaRPr lang="ru-RU" sz="6034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2"/>
          <p:cNvSpPr/>
          <p:nvPr/>
        </p:nvSpPr>
        <p:spPr>
          <a:xfrm>
            <a:off x="758885" y="1419669"/>
            <a:ext cx="9248718" cy="525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2074"/>
              </a:lnSpc>
            </a:pP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п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делился своим секр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с д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ом! И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ак, давай сос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авим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акую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аблицу: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58885" y="358496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606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№3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2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покупку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36" name="Table 4"/>
          <p:cNvGraphicFramePr/>
          <p:nvPr>
            <p:extLst>
              <p:ext uri="{D42A27DB-BD31-4B8C-83A1-F6EECF244321}">
                <p14:modId xmlns:p14="http://schemas.microsoft.com/office/powerpoint/2010/main" val="3412209793"/>
              </p:ext>
            </p:extLst>
          </p:nvPr>
        </p:nvGraphicFramePr>
        <p:xfrm>
          <a:off x="758885" y="1820188"/>
          <a:ext cx="12073023" cy="5380991"/>
        </p:xfrm>
        <a:graphic>
          <a:graphicData uri="http://schemas.openxmlformats.org/drawingml/2006/table">
            <a:tbl>
              <a:tblPr/>
              <a:tblGrid>
                <a:gridCol w="100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596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Январь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Февраль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Ма</a:t>
                      </a:r>
                      <a:r>
                        <a:rPr lang="ru-RU" sz="20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р</a:t>
                      </a: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т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Апр</a:t>
                      </a:r>
                      <a:r>
                        <a:rPr lang="ru-RU" sz="20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е</a:t>
                      </a: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ль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Май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Июнь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недели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1 - 4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5 - 8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9 - 12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13 - 16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17 - 20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21 - 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2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3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сумма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300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1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доп. д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ды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Ба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б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дала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на начало учебно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Сэ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ономил на покуп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традей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5976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ненужных иг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ушек через сайт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06363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д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ет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ских книг через ин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ерн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 –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Мой день р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ждения.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дарили: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мама,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ба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б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тя.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20638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драбатывал у папы на раб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е: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11125" indent="-20638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По средам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х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дим в ма</a:t>
                      </a:r>
                      <a:r>
                        <a:rPr lang="ru-RU" sz="1400" b="0" strike="noStrike" spc="-35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азин,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де п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лучаем 10% скидку за при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х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 с ребен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ом. Сэ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ономленные деньги мама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тда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т мне.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Каждый месяц в среднем по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otham Pro Black"/>
                        </a:rPr>
                        <a:t>400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29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1300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4000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1300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776">
                <a:tc gridSpan="7">
                  <a:txBody>
                    <a:bodyPr/>
                    <a:lstStyle/>
                    <a:p>
                      <a:pPr marL="171360" algn="l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Общая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сумма	10900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2"/>
          <p:cNvSpPr/>
          <p:nvPr/>
        </p:nvSpPr>
        <p:spPr>
          <a:xfrm>
            <a:off x="945793" y="3595551"/>
            <a:ext cx="10992300" cy="3964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5310" indent="-218567">
              <a:buClr>
                <a:srgbClr val="FFFFFF"/>
              </a:buClr>
              <a:buFont typeface="Gotham Pro Black"/>
              <a:buAutoNum type="arabicPeriod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ё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определиться с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ты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очешь приобрести, и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знать цену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овара или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слуги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0110" indent="-263367">
              <a:buClr>
                <a:srgbClr val="FFFFFF"/>
              </a:buClr>
              <a:buFont typeface="Gotham Pro Black"/>
              <a:buAutoNum type="arabicPeriod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ть,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акие ис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очники 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 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ебя есть: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арманные деньги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дажи ненужных вещей (иг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ушек, книг и др.)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дарки на день р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ждения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ономия на покуп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ах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жная п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драб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 (в пределах за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онов РФ)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5088" indent="-267892">
              <a:buClr>
                <a:srgbClr val="FFFFFF"/>
              </a:buClr>
              <a:buFont typeface="Gotham Pro Black"/>
              <a:buAutoNum type="arabicPeriod" startAt="3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Сос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план, в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прописано,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и с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ты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ешь с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95496" indent="-278300">
              <a:buClr>
                <a:srgbClr val="FFFFFF"/>
              </a:buClr>
              <a:buFont typeface="Gotham Pro Black"/>
              <a:buAutoNum type="arabicPeriod" startAt="3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араться приде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живаться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плана.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00000"/>
              </a:lnSpc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57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290587"/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НЕЛЬЗЯ!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</a:t>
            </a:r>
            <a:r>
              <a:rPr lang="ru-RU" sz="2514" spc="-137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пи</a:t>
            </a:r>
            <a:r>
              <a:rPr lang="ru-RU" sz="2514" spc="-11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ании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здоровье!</a:t>
            </a:r>
            <a:endParaRPr lang="ru-RU" sz="2514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880615" y="2187152"/>
            <a:ext cx="2188866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6743" algn="ctr"/>
            <a:r>
              <a:rPr lang="ru-RU" sz="4022" spc="-118" dirty="0">
                <a:latin typeface="Gotham Pro Black"/>
                <a:ea typeface="DejaVu Sans"/>
              </a:rPr>
              <a:t>1.</a:t>
            </a:r>
            <a:endParaRPr lang="ru-RU" sz="4022" spc="-1" dirty="0">
              <a:latin typeface="Arial"/>
            </a:endParaRPr>
          </a:p>
          <a:p>
            <a:pPr marL="15386" indent="16743" algn="ctr">
              <a:spcBef>
                <a:spcPts val="214"/>
              </a:spcBef>
            </a:pPr>
            <a:r>
              <a:rPr lang="ru-RU" sz="1760" spc="-58" dirty="0">
                <a:latin typeface="Gotham Pro Black"/>
                <a:ea typeface="DejaVu Sans"/>
              </a:rPr>
              <a:t>Пос</a:t>
            </a:r>
            <a:r>
              <a:rPr lang="ru-RU" sz="1760" spc="-83" dirty="0">
                <a:latin typeface="Gotham Pro Black"/>
                <a:ea typeface="DejaVu Sans"/>
              </a:rPr>
              <a:t>т</a:t>
            </a:r>
            <a:r>
              <a:rPr lang="ru-RU" sz="1760" spc="-52" dirty="0">
                <a:latin typeface="Gotham Pro Black"/>
                <a:ea typeface="DejaVu Sans"/>
              </a:rPr>
              <a:t>авить</a:t>
            </a:r>
            <a:r>
              <a:rPr lang="ru-RU" sz="1760" spc="-44" dirty="0">
                <a:latin typeface="Gotham Pro Black"/>
                <a:ea typeface="DejaVu Sans"/>
              </a:rPr>
              <a:t> </a:t>
            </a:r>
            <a:r>
              <a:rPr lang="ru-RU" sz="1760" spc="-52" dirty="0">
                <a:latin typeface="Gotham Pro Black"/>
                <a:ea typeface="DejaVu Sans"/>
              </a:rPr>
              <a:t>ч</a:t>
            </a:r>
            <a:r>
              <a:rPr lang="ru-RU" sz="1760" spc="-69" dirty="0">
                <a:latin typeface="Gotham Pro Black"/>
                <a:ea typeface="DejaVu Sans"/>
              </a:rPr>
              <a:t>е</a:t>
            </a:r>
            <a:r>
              <a:rPr lang="ru-RU" sz="1760" spc="-44" dirty="0">
                <a:latin typeface="Gotham Pro Black"/>
                <a:ea typeface="DejaVu Sans"/>
              </a:rPr>
              <a:t>ткую финан</a:t>
            </a:r>
            <a:r>
              <a:rPr lang="ru-RU" sz="1760" spc="-75" dirty="0">
                <a:latin typeface="Gotham Pro Black"/>
                <a:ea typeface="DejaVu Sans"/>
              </a:rPr>
              <a:t>с</a:t>
            </a:r>
            <a:r>
              <a:rPr lang="ru-RU" sz="1760" spc="-58" dirty="0">
                <a:latin typeface="Gotham Pro Black"/>
                <a:ea typeface="DejaVu Sans"/>
              </a:rPr>
              <a:t>о</a:t>
            </a:r>
            <a:r>
              <a:rPr lang="ru-RU" sz="1760" spc="-87" dirty="0">
                <a:latin typeface="Gotham Pro Black"/>
                <a:ea typeface="DejaVu Sans"/>
              </a:rPr>
              <a:t>в</a:t>
            </a:r>
            <a:r>
              <a:rPr lang="ru-RU" sz="1760" spc="-52" dirty="0">
                <a:latin typeface="Gotham Pro Black"/>
                <a:ea typeface="DejaVu Sans"/>
              </a:rPr>
              <a:t>ую</a:t>
            </a:r>
            <a:r>
              <a:rPr lang="ru-RU" sz="1760" spc="-44" dirty="0">
                <a:latin typeface="Gotham Pro Black"/>
                <a:ea typeface="DejaVu Sans"/>
              </a:rPr>
              <a:t> </a:t>
            </a:r>
            <a:r>
              <a:rPr lang="ru-RU" sz="1760" spc="-58" dirty="0">
                <a:latin typeface="Gotham Pro Black"/>
                <a:ea typeface="DejaVu Sans"/>
              </a:rPr>
              <a:t>ц</a:t>
            </a:r>
            <a:r>
              <a:rPr lang="ru-RU" sz="1760" spc="-87" dirty="0">
                <a:latin typeface="Gotham Pro Black"/>
                <a:ea typeface="DejaVu Sans"/>
              </a:rPr>
              <a:t>е</a:t>
            </a:r>
            <a:r>
              <a:rPr lang="ru-RU" sz="1760" spc="-52" dirty="0">
                <a:latin typeface="Gotham Pro Black"/>
                <a:ea typeface="DejaVu Sans"/>
              </a:rPr>
              <a:t>ль</a:t>
            </a:r>
            <a:endParaRPr lang="ru-RU" sz="1760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277272" y="2187152"/>
            <a:ext cx="2300640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4022" spc="-116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2.</a:t>
            </a:r>
            <a:endParaRPr lang="ru-RU" sz="4022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Проанализиров</a:t>
            </a:r>
            <a:r>
              <a:rPr lang="ru-RU" sz="176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ис</a:t>
            </a:r>
            <a:r>
              <a:rPr lang="ru-RU" sz="176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очники</a:t>
            </a:r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д</a:t>
            </a:r>
            <a:r>
              <a:rPr lang="ru-RU" sz="1760" spc="-11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26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7768507" y="2187152"/>
            <a:ext cx="1241278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4022" spc="-116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3.</a:t>
            </a:r>
            <a:endParaRPr lang="ru-RU" sz="4022" spc="-1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5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Сос</a:t>
            </a:r>
            <a:r>
              <a:rPr lang="ru-RU" sz="1760" spc="-83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план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10199475" y="2187152"/>
            <a:ext cx="2047678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1543" algn="ctr"/>
            <a:r>
              <a:rPr lang="ru-RU" sz="4022" spc="-11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4.</a:t>
            </a:r>
            <a:endParaRPr lang="ru-RU" sz="4022" spc="-1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44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Приде</a:t>
            </a:r>
            <a:r>
              <a:rPr lang="ru-RU" sz="1760" spc="-83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жив</a:t>
            </a:r>
            <a:r>
              <a:rPr lang="ru-RU" sz="1760" spc="-5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ться плана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662270" y="642907"/>
            <a:ext cx="11428987" cy="82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ct val="67000"/>
              </a:lnSpc>
            </a:pPr>
            <a:r>
              <a:rPr lang="ru-RU" sz="4022" spc="-133" dirty="0">
                <a:solidFill>
                  <a:srgbClr val="04A664"/>
                </a:solidFill>
                <a:latin typeface="Gotham Pro Black"/>
                <a:ea typeface="DejaVu Sans"/>
              </a:rPr>
              <a:t>Как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м</a:t>
            </a:r>
            <a:r>
              <a:rPr lang="ru-RU" sz="4022" spc="-233" dirty="0">
                <a:solidFill>
                  <a:srgbClr val="04A664"/>
                </a:solidFill>
                <a:latin typeface="Gotham Pro Black"/>
                <a:ea typeface="DejaVu Sans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жно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на</a:t>
            </a:r>
            <a:r>
              <a:rPr lang="ru-RU" sz="4022" spc="-250" dirty="0">
                <a:solidFill>
                  <a:srgbClr val="04A664"/>
                </a:solidFill>
                <a:latin typeface="Gotham Pro Black"/>
                <a:ea typeface="DejaVu Sans"/>
              </a:rPr>
              <a:t>к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опить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Gotham Pro Black"/>
                <a:ea typeface="DejaVu Sans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покупку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 своими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Gotham Pro Black"/>
                <a:ea typeface="DejaVu Sans"/>
              </a:rPr>
              <a:t>силами</a:t>
            </a:r>
            <a:endParaRPr lang="ru-RU" sz="4022" spc="-1" dirty="0">
              <a:solidFill>
                <a:srgbClr val="04A664"/>
              </a:solidFill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3399825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80" h="287019">
                <a:moveTo>
                  <a:pt x="292099" y="0"/>
                </a:moveTo>
                <a:lnTo>
                  <a:pt x="292099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099" y="214706"/>
                </a:lnTo>
                <a:lnTo>
                  <a:pt x="292099" y="286537"/>
                </a:lnTo>
                <a:lnTo>
                  <a:pt x="487095" y="143268"/>
                </a:lnTo>
                <a:lnTo>
                  <a:pt x="292099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9"/>
          <p:cNvSpPr/>
          <p:nvPr/>
        </p:nvSpPr>
        <p:spPr>
          <a:xfrm>
            <a:off x="6677468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79" h="287019">
                <a:moveTo>
                  <a:pt x="292099" y="0"/>
                </a:moveTo>
                <a:lnTo>
                  <a:pt x="292099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099" y="214706"/>
                </a:lnTo>
                <a:lnTo>
                  <a:pt x="292099" y="286537"/>
                </a:lnTo>
                <a:lnTo>
                  <a:pt x="487095" y="143268"/>
                </a:lnTo>
                <a:lnTo>
                  <a:pt x="292099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"/>
          <p:cNvSpPr/>
          <p:nvPr/>
        </p:nvSpPr>
        <p:spPr>
          <a:xfrm>
            <a:off x="9516161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79" h="287019">
                <a:moveTo>
                  <a:pt x="292100" y="0"/>
                </a:moveTo>
                <a:lnTo>
                  <a:pt x="292100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100" y="214706"/>
                </a:lnTo>
                <a:lnTo>
                  <a:pt x="292100" y="286537"/>
                </a:lnTo>
                <a:lnTo>
                  <a:pt x="487095" y="143268"/>
                </a:lnTo>
                <a:lnTo>
                  <a:pt x="292100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6" name="Picture 8" descr="Здоровье человека ПНГ на Прозрачном Фоне • Скачать PNG Здоровье человека">
            <a:extLst>
              <a:ext uri="{FF2B5EF4-FFF2-40B4-BE49-F238E27FC236}">
                <a16:creationId xmlns:a16="http://schemas.microsoft.com/office/drawing/2014/main" id="{0D158BEB-1252-E54A-85DD-ABD34C4C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77" y="5289927"/>
            <a:ext cx="5941959" cy="20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2"/>
          <p:cNvSpPr/>
          <p:nvPr/>
        </p:nvSpPr>
        <p:spPr>
          <a:xfrm>
            <a:off x="880162" y="1360151"/>
            <a:ext cx="11183718" cy="1070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</a:t>
            </a:r>
            <a:r>
              <a:rPr lang="ru-RU" sz="1760" spc="-75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овое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планирование</a:t>
            </a:r>
            <a:r>
              <a:rPr lang="ru-RU" sz="1760" b="1" spc="-9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(в семье) -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дея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ельность семьи по определению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зяйственных целей семьи, сос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авлению плана их дости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 в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словиях имеющихся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 семьи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угих ресурсов (жилье,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овая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хни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а, 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обиль,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оммунальные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добства, сад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/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 и др.).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880162" y="667118"/>
            <a:ext cx="10370529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4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</a:t>
            </a:r>
            <a:r>
              <a:rPr lang="ru-RU" sz="4022" spc="-17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планирование?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C9AF1-9062-B74A-9B5F-BA479D13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1606"/>
          <a:stretch/>
        </p:blipFill>
        <p:spPr>
          <a:xfrm>
            <a:off x="1828800" y="2430374"/>
            <a:ext cx="9421892" cy="499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2"/>
          <p:cNvSpPr/>
          <p:nvPr/>
        </p:nvSpPr>
        <p:spPr>
          <a:xfrm>
            <a:off x="886950" y="667118"/>
            <a:ext cx="8607942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дведём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ог: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обс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дим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вмес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886950" y="1719693"/>
            <a:ext cx="7969881" cy="47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Вопросы:</a:t>
            </a:r>
            <a:endParaRPr lang="ru-RU" sz="20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Вы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знали се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 ново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д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лжны со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тноситься д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и рас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семейно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б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жно э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6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Есть ли у Вас опыт сос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авления свое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финансово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</a:p>
          <a:p>
            <a:pPr marL="17196">
              <a:buClr>
                <a:srgbClr val="4A453D"/>
              </a:buClr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плана?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6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на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 на мечту?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5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вы расс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своим р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елям об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уро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078" name="Picture 6" descr="Свинья копилка вектор: стоковые векторные изображения, иллюстрации |  Depositphotos">
            <a:extLst>
              <a:ext uri="{FF2B5EF4-FFF2-40B4-BE49-F238E27FC236}">
                <a16:creationId xmlns:a16="http://schemas.microsoft.com/office/drawing/2014/main" id="{550F74C9-425E-F04B-A4AF-B1915603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1" y="2165684"/>
            <a:ext cx="5039694" cy="50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4889">
              <a:lnSpc>
                <a:spcPts val="3317"/>
              </a:lnSpc>
            </a:pP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6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600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b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800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Б</a:t>
            </a:r>
            <a:r>
              <a:rPr lang="ru-RU" sz="48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800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льшая </a:t>
            </a:r>
            <a:r>
              <a:rPr lang="ru-RU" sz="4800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покупка</a:t>
            </a:r>
            <a:endParaRPr lang="ru-RU" sz="48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880162" y="2140994"/>
            <a:ext cx="6486955" cy="24210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семьи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сломался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дильник. В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зникла нео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ость купить новый.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предл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жил за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азать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 ин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ерн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-ма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азине. А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 Але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сеевич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приобрести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 бы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овой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хники.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Чье решение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зв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лит сэ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 семейные средства? Почему?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106" name="Picture 10" descr="Открыл Холодильник, Полный Еды, Эскиз Для Вашего Дизайна Стоковый Вектор |  FreeImages">
            <a:extLst>
              <a:ext uri="{FF2B5EF4-FFF2-40B4-BE49-F238E27FC236}">
                <a16:creationId xmlns:a16="http://schemas.microsoft.com/office/drawing/2014/main" id="{F45A4912-1C34-D748-8150-24E5F10F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10511" r="11938" b="11104"/>
          <a:stretch/>
        </p:blipFill>
        <p:spPr bwMode="auto">
          <a:xfrm>
            <a:off x="7367117" y="1540042"/>
            <a:ext cx="5710965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867944" y="2191677"/>
            <a:ext cx="8492624" cy="3503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Рядом с до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семьи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есть неб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льшой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азинчик,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ст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сис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ема скидок, чуть дальше расп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 д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азин, в 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дейст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сис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ема скидок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 пос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оянных покупа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елей, пров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дя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акции.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 предпочи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покупать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 именно в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азине, нес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тря на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не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добное расп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ение.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32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6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аня Иванова все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покупа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 в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 рядом </a:t>
            </a:r>
            <a:r>
              <a:rPr lang="ru-RU" sz="2000" spc="-1" dirty="0" err="1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c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до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ом, но данный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 ни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не предос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авля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клиен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 скидки.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Саши или у </a:t>
            </a:r>
            <a:r>
              <a:rPr lang="ru-RU" sz="2000" spc="-16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 рас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бу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дут меньше?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Логика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" name="AutoShape 4" descr="Система Скидок">
            <a:extLst>
              <a:ext uri="{FF2B5EF4-FFF2-40B4-BE49-F238E27FC236}">
                <a16:creationId xmlns:a16="http://schemas.microsoft.com/office/drawing/2014/main" id="{C9C50D3F-6C23-974B-9A90-BB31BA2E3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7488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Система Скидок">
            <a:extLst>
              <a:ext uri="{FF2B5EF4-FFF2-40B4-BE49-F238E27FC236}">
                <a16:creationId xmlns:a16="http://schemas.microsoft.com/office/drawing/2014/main" id="{97478BC3-B84A-2F48-8180-76DF33D72F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9888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Система Скидок">
            <a:extLst>
              <a:ext uri="{FF2B5EF4-FFF2-40B4-BE49-F238E27FC236}">
                <a16:creationId xmlns:a16="http://schemas.microsoft.com/office/drawing/2014/main" id="{0E192575-73B2-B94A-B62E-F8ADA7D3C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2288" y="393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липарт скидка (65 фото) » Рисунки для срисовки и не только">
            <a:extLst>
              <a:ext uri="{FF2B5EF4-FFF2-40B4-BE49-F238E27FC236}">
                <a16:creationId xmlns:a16="http://schemas.microsoft.com/office/drawing/2014/main" id="{4D66D044-CF83-F64A-B958-37B88D2D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4" y="2337971"/>
            <a:ext cx="3112318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2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5341">
              <a:lnSpc>
                <a:spcPts val="3317"/>
              </a:lnSpc>
            </a:pP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6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600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№6:</a:t>
            </a:r>
            <a:b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800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 </a:t>
            </a:r>
            <a:r>
              <a:rPr lang="ru-RU" sz="4800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800" spc="-25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800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оплений</a:t>
            </a:r>
            <a:endParaRPr lang="ru-RU" sz="48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871111" y="2346893"/>
            <a:ext cx="8046817" cy="18852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Финансовая цель </a:t>
            </a:r>
            <a:r>
              <a:rPr lang="ru-RU" sz="240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 Ивановой с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оит 5600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ублей.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Если </a:t>
            </a:r>
            <a:r>
              <a:rPr lang="ru-RU" sz="240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атьяна с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аждый месяц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ткладывать для покупки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елефона по 500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ублей, с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ей п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тре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времени, ч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обы на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 нужную сумму?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1BF21-9F54-1145-B496-C5491B140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598">
            <a:off x="9655242" y="1450899"/>
            <a:ext cx="3128868" cy="556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2"/>
          <p:cNvSpPr/>
          <p:nvPr/>
        </p:nvSpPr>
        <p:spPr>
          <a:xfrm>
            <a:off x="1092162" y="5829800"/>
            <a:ext cx="2620123" cy="2140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 Але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сеевич, Мария Фёдоровна,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Саша, 11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929929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Оля, 13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8758632" y="5910901"/>
            <a:ext cx="2278919" cy="1338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 algn="just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Дмитрий Иванович, Елена Вик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оровна,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ля, 12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just"/>
            <a:r>
              <a:rPr lang="ru-RU" sz="176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аня, 11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1528733" y="4863958"/>
            <a:ext cx="2842766" cy="382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514" spc="-6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Семья </a:t>
            </a:r>
            <a:r>
              <a:rPr lang="ru-RU" sz="2514" spc="-75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2514" spc="-87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514" spc="-6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2514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8758632" y="4962247"/>
            <a:ext cx="2863582" cy="382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514" spc="-6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Семья </a:t>
            </a:r>
            <a:r>
              <a:rPr lang="ru-RU" sz="2514" spc="-69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Ивановых</a:t>
            </a:r>
            <a:endParaRPr lang="ru-RU" sz="2514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878352" y="659425"/>
            <a:ext cx="6839020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</a:t>
            </a:r>
            <a:r>
              <a:rPr lang="ru-RU" sz="4022" spc="-32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ь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есь,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наши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герои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D9843-D2A4-C64A-9CEF-C2EBEEE87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9" y="1683687"/>
            <a:ext cx="3911600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7779F-9E29-A442-9F8F-6F6452EA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2" y="1615912"/>
            <a:ext cx="40259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2"/>
          <p:cNvSpPr/>
          <p:nvPr/>
        </p:nvSpPr>
        <p:spPr>
          <a:xfrm>
            <a:off x="877447" y="2245980"/>
            <a:ext cx="5729879" cy="1338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Раз в неделю  семья П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 семья Ивановых 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8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дят в супермар</a:t>
            </a:r>
            <a:r>
              <a:rPr lang="ru-RU" sz="28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 пр</a:t>
            </a:r>
            <a:r>
              <a:rPr lang="ru-RU" sz="28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ами и разными бы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овыми мелочами. Как правило, они тратят примерно по 3-4 тысячи 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ублей, делая покупки на всю неделю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5341">
              <a:lnSpc>
                <a:spcPts val="3317"/>
              </a:lnSpc>
            </a:pP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br>
              <a:rPr sz="2263" dirty="0"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Идем</a:t>
            </a:r>
            <a:r>
              <a:rPr lang="ru-RU" sz="4022" spc="-108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BD7DAE-BE18-AE4D-9398-5CAEAFEA3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3181"/>
          <a:stretch/>
        </p:blipFill>
        <p:spPr>
          <a:xfrm>
            <a:off x="7672473" y="1401215"/>
            <a:ext cx="5767302" cy="597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2"/>
          <p:cNvSpPr/>
          <p:nvPr/>
        </p:nvSpPr>
        <p:spPr>
          <a:xfrm>
            <a:off x="866586" y="2149140"/>
            <a:ext cx="10126166" cy="53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тровы, раскладывая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дукты,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ую химию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овары, купленные се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дня, обна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ужили,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866586" y="2810279"/>
            <a:ext cx="4815778" cy="977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забыли </a:t>
            </a:r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купить: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35317">
              <a:spcBef>
                <a:spcPts val="1375"/>
              </a:spcBef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зубную пасту (ос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алось на 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дин день);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185617" y="3794070"/>
            <a:ext cx="4210751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арейки для п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1760" spc="-69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ь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 (не раб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185617" y="4330313"/>
            <a:ext cx="3498023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масло (вообще н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ни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185617" y="4867008"/>
            <a:ext cx="1320017" cy="266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офель;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1185617" y="5402799"/>
            <a:ext cx="2904309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орм для люби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а.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866586" y="6072537"/>
            <a:ext cx="4209846" cy="266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8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</a:t>
            </a:r>
            <a:r>
              <a:rPr lang="ru-RU" sz="1760" spc="-69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тили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500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01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9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87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лей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б</a:t>
            </a:r>
            <a:r>
              <a:rPr lang="ru-RU" sz="1760" spc="-8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льше,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чем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обычно!</a:t>
            </a:r>
            <a:endParaRPr lang="ru-RU" sz="176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763637" y="475977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4481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Семья 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</a:t>
            </a:r>
            <a:r>
              <a:rPr lang="ru-RU" sz="4022" spc="-14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тровых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</a:t>
            </a:r>
            <a:r>
              <a:rPr lang="ru-RU" sz="4022" spc="-16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7" name="CustomShape 10"/>
          <p:cNvSpPr/>
          <p:nvPr/>
        </p:nvSpPr>
        <p:spPr>
          <a:xfrm>
            <a:off x="883782" y="3360551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1"/>
          <p:cNvSpPr/>
          <p:nvPr/>
        </p:nvSpPr>
        <p:spPr>
          <a:xfrm>
            <a:off x="883782" y="3882765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2"/>
          <p:cNvSpPr/>
          <p:nvPr/>
        </p:nvSpPr>
        <p:spPr>
          <a:xfrm>
            <a:off x="883782" y="4453400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3"/>
          <p:cNvSpPr/>
          <p:nvPr/>
        </p:nvSpPr>
        <p:spPr>
          <a:xfrm>
            <a:off x="883782" y="4976067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4"/>
          <p:cNvSpPr/>
          <p:nvPr/>
        </p:nvSpPr>
        <p:spPr>
          <a:xfrm>
            <a:off x="883782" y="5498734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5"/>
          <p:cNvSpPr/>
          <p:nvPr/>
        </p:nvSpPr>
        <p:spPr>
          <a:xfrm>
            <a:off x="6532207" y="2810732"/>
            <a:ext cx="5102679" cy="1244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купили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ненужное:</a:t>
            </a:r>
            <a:endParaRPr lang="ru-RU" sz="176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35317">
              <a:spcBef>
                <a:spcPts val="1375"/>
              </a:spcBef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2 к</a:t>
            </a:r>
            <a:r>
              <a:rPr lang="ru-RU" sz="1760" spc="-15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. помидоров (о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азалось,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ались помидоры с прошлой покупки);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3" name="CustomShape 16"/>
          <p:cNvSpPr/>
          <p:nvPr/>
        </p:nvSpPr>
        <p:spPr>
          <a:xfrm>
            <a:off x="6851237" y="4062418"/>
            <a:ext cx="4837499" cy="53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4 упа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овки йогу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 с маленьким сро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дности – 5 дней;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4" name="CustomShape 17"/>
          <p:cNvSpPr/>
          <p:nvPr/>
        </p:nvSpPr>
        <p:spPr>
          <a:xfrm>
            <a:off x="6851238" y="4867008"/>
            <a:ext cx="5439358" cy="80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омнатные рас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 по акции (покупаешь два, тр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тье – в п</a:t>
            </a:r>
            <a:r>
              <a:rPr lang="ru-RU" sz="1760" spc="-1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дарок),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орые, 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 о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азалось, с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нек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да.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5" name="CustomShape 18"/>
          <p:cNvSpPr/>
          <p:nvPr/>
        </p:nvSpPr>
        <p:spPr>
          <a:xfrm>
            <a:off x="6549856" y="3360551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9"/>
          <p:cNvSpPr/>
          <p:nvPr/>
        </p:nvSpPr>
        <p:spPr>
          <a:xfrm>
            <a:off x="6549856" y="4181885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0"/>
          <p:cNvSpPr/>
          <p:nvPr/>
        </p:nvSpPr>
        <p:spPr>
          <a:xfrm>
            <a:off x="6549856" y="4976067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D7AED-B579-0F47-8E6C-EB384333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28" y="5783547"/>
            <a:ext cx="5102679" cy="165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862061" y="2127418"/>
            <a:ext cx="10709471" cy="32242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Ивановы, раскладывая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дукты,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ую химию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овары, приобр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енные се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дня, обна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ужили,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lnSpc>
                <a:spcPct val="200000"/>
              </a:lnSpc>
            </a:pP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взяли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е,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было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запланировано;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lnSpc>
                <a:spcPct val="200000"/>
              </a:lnSpc>
            </a:pPr>
            <a:r>
              <a:rPr lang="ru-RU" sz="1760" spc="-36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сэ</a:t>
            </a:r>
            <a:r>
              <a:rPr lang="ru-RU" sz="1760" spc="-10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ономили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покуп</a:t>
            </a:r>
            <a:r>
              <a:rPr lang="ru-RU" sz="1760" spc="-10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макарон,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риса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(восп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льзовались акцией);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следующей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нед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приобр</a:t>
            </a:r>
            <a:r>
              <a:rPr lang="ru-RU" sz="1760" spc="-6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101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набора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оваров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понадобится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меньше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денег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(за сч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дачной покупки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 дли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ельно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хранения).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03">
              <a:lnSpc>
                <a:spcPts val="3317"/>
              </a:lnSpc>
            </a:pPr>
            <a:r>
              <a:rPr lang="ru-RU" sz="3017" spc="-8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br>
              <a:rPr sz="226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Семья Ивановых </a:t>
            </a:r>
            <a:r>
              <a:rPr lang="ru-RU" sz="4022" spc="-13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</a:t>
            </a:r>
            <a:r>
              <a:rPr lang="ru-RU" sz="4022" spc="-16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ё</a:t>
            </a: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 </a:t>
            </a:r>
            <a:r>
              <a:rPr lang="ru-RU" sz="4022" spc="-12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55527-80D0-404A-9D69-4E2D14AB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22" y="2620026"/>
            <a:ext cx="5071853" cy="478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2"/>
          <p:cNvSpPr/>
          <p:nvPr/>
        </p:nvSpPr>
        <p:spPr>
          <a:xfrm>
            <a:off x="466346" y="1448605"/>
            <a:ext cx="5647067" cy="525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2074"/>
              </a:lnSpc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Давай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сравним их финансовое поведение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66346" y="286493"/>
            <a:ext cx="10604485" cy="1018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ct val="111000"/>
              </a:lnSpc>
            </a:pP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Почему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5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емьи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Ивановых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3017" spc="-226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0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</a:t>
            </a:r>
            <a:r>
              <a:rPr lang="ru-RU" sz="3017" spc="-13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оказался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лее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16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вы</a:t>
            </a:r>
            <a:r>
              <a:rPr lang="ru-RU" sz="3017" spc="-10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дным,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чем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5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емьи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3017" spc="-108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3017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348263" y="1861989"/>
            <a:ext cx="5744360" cy="717253"/>
          </a:xfrm>
          <a:custGeom>
            <a:avLst/>
            <a:gdLst/>
            <a:ahLst/>
            <a:cxnLst/>
            <a:rect l="l" t="t" r="r" b="b"/>
            <a:pathLst>
              <a:path w="4571365" h="571500">
                <a:moveTo>
                  <a:pt x="0" y="571423"/>
                </a:moveTo>
                <a:lnTo>
                  <a:pt x="4570768" y="571423"/>
                </a:lnTo>
                <a:lnTo>
                  <a:pt x="4570768" y="0"/>
                </a:lnTo>
                <a:lnTo>
                  <a:pt x="0" y="0"/>
                </a:lnTo>
                <a:lnTo>
                  <a:pt x="0" y="571423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15" name="CustomShape 5"/>
          <p:cNvSpPr/>
          <p:nvPr/>
        </p:nvSpPr>
        <p:spPr>
          <a:xfrm>
            <a:off x="603678" y="1852992"/>
            <a:ext cx="5744360" cy="717253"/>
          </a:xfrm>
          <a:custGeom>
            <a:avLst/>
            <a:gdLst/>
            <a:ahLst/>
            <a:cxnLst/>
            <a:rect l="l" t="t" r="r" b="b"/>
            <a:pathLst>
              <a:path w="4571365" h="571500">
                <a:moveTo>
                  <a:pt x="0" y="571423"/>
                </a:moveTo>
                <a:lnTo>
                  <a:pt x="4570971" y="571423"/>
                </a:lnTo>
                <a:lnTo>
                  <a:pt x="4570971" y="0"/>
                </a:lnTo>
                <a:lnTo>
                  <a:pt x="0" y="0"/>
                </a:lnTo>
                <a:lnTo>
                  <a:pt x="0" y="571423"/>
                </a:lnTo>
                <a:close/>
              </a:path>
            </a:pathLst>
          </a:custGeom>
          <a:solidFill>
            <a:srgbClr val="04A6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16" name="CustomShape 6"/>
          <p:cNvSpPr/>
          <p:nvPr/>
        </p:nvSpPr>
        <p:spPr>
          <a:xfrm>
            <a:off x="2528968" y="2078123"/>
            <a:ext cx="1773227" cy="277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5838"/>
            <a:r>
              <a:rPr lang="ru-RU" sz="3200" spc="-52" dirty="0">
                <a:solidFill>
                  <a:srgbClr val="FFFFFF"/>
                </a:solidFill>
                <a:latin typeface="Gotham Pro Black"/>
                <a:ea typeface="DejaVu Sans"/>
              </a:rPr>
              <a:t>П</a:t>
            </a:r>
            <a:r>
              <a:rPr lang="ru-RU" sz="3200" spc="-62" dirty="0">
                <a:solidFill>
                  <a:srgbClr val="FFFFFF"/>
                </a:solidFill>
                <a:latin typeface="Gotham Pro Black"/>
                <a:ea typeface="DejaVu Sans"/>
              </a:rPr>
              <a:t>е</a:t>
            </a:r>
            <a:r>
              <a:rPr lang="ru-RU" sz="3200" spc="-44" dirty="0">
                <a:solidFill>
                  <a:srgbClr val="FFFFFF"/>
                </a:solidFill>
                <a:latin typeface="Gotham Pro Black"/>
                <a:ea typeface="DejaVu Sans"/>
              </a:rPr>
              <a:t>тровы</a:t>
            </a:r>
            <a:endParaRPr lang="ru-RU" sz="3200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4939099" y="2677176"/>
            <a:ext cx="2817877" cy="22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Прежде чем 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идти</a:t>
            </a:r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60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</a:t>
            </a:r>
            <a:r>
              <a:rPr lang="ru-RU" sz="1600" spc="-6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</a:t>
            </a:r>
            <a:endParaRPr lang="ru-RU" sz="16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4726838" y="5833452"/>
            <a:ext cx="4605806" cy="22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В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 самом </a:t>
            </a:r>
            <a:r>
              <a:rPr lang="ru-RU" spc="-52" dirty="0">
                <a:solidFill>
                  <a:srgbClr val="253138"/>
                </a:solidFill>
                <a:latin typeface="Gotham Pro Black"/>
                <a:ea typeface="DejaVu Sans"/>
              </a:rPr>
              <a:t>ма</a:t>
            </a:r>
            <a:r>
              <a:rPr lang="ru-RU" spc="-62" dirty="0">
                <a:solidFill>
                  <a:srgbClr val="253138"/>
                </a:solidFill>
                <a:latin typeface="Gotham Pro Black"/>
                <a:ea typeface="DejaVu Sans"/>
              </a:rPr>
              <a:t>г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азине, </a:t>
            </a:r>
            <a:r>
              <a:rPr lang="ru-RU" spc="-94" dirty="0">
                <a:solidFill>
                  <a:srgbClr val="253138"/>
                </a:solidFill>
                <a:latin typeface="Gotham Pro Black"/>
                <a:ea typeface="DejaVu Sans"/>
              </a:rPr>
              <a:t>к</a:t>
            </a:r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огда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 </a:t>
            </a:r>
            <a:r>
              <a:rPr lang="ru-RU" spc="-75" dirty="0">
                <a:solidFill>
                  <a:srgbClr val="253138"/>
                </a:solidFill>
                <a:latin typeface="Gotham Pro Black"/>
                <a:ea typeface="DejaVu Sans"/>
              </a:rPr>
              <a:t>с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оверша</a:t>
            </a:r>
            <a:r>
              <a:rPr lang="ru-RU" spc="-83" dirty="0">
                <a:solidFill>
                  <a:srgbClr val="253138"/>
                </a:solidFill>
                <a:latin typeface="Gotham Pro Black"/>
                <a:ea typeface="DejaVu Sans"/>
              </a:rPr>
              <a:t>ю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т </a:t>
            </a:r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покупки</a:t>
            </a:r>
            <a:endParaRPr lang="ru-RU" spc="-1" dirty="0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8988741" y="2090735"/>
            <a:ext cx="1922066" cy="241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5838"/>
            <a:r>
              <a:rPr lang="ru-RU" sz="3200" spc="-44" dirty="0">
                <a:solidFill>
                  <a:srgbClr val="FFFFFF"/>
                </a:solidFill>
                <a:latin typeface="Gotham Pro Black"/>
                <a:ea typeface="DejaVu Sans"/>
              </a:rPr>
              <a:t>Ивановы</a:t>
            </a:r>
            <a:endParaRPr lang="ru-RU" sz="3200" spc="-1" dirty="0">
              <a:latin typeface="Arial"/>
            </a:endParaRPr>
          </a:p>
        </p:txBody>
      </p:sp>
      <p:graphicFrame>
        <p:nvGraphicFramePr>
          <p:cNvPr id="120" name="Table 10"/>
          <p:cNvGraphicFramePr/>
          <p:nvPr>
            <p:extLst>
              <p:ext uri="{D42A27DB-BD31-4B8C-83A1-F6EECF244321}">
                <p14:modId xmlns:p14="http://schemas.microsoft.com/office/powerpoint/2010/main" val="112157425"/>
              </p:ext>
            </p:extLst>
          </p:nvPr>
        </p:nvGraphicFramePr>
        <p:xfrm>
          <a:off x="603450" y="3105769"/>
          <a:ext cx="11489173" cy="2698851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79">
                <a:tc>
                  <a:txBody>
                    <a:bodyPr/>
                    <a:lstStyle/>
                    <a:p>
                      <a:pPr marL="1195560" indent="-2826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195560" indent="-1998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См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9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16">
                <a:tc>
                  <a:txBody>
                    <a:bodyPr/>
                    <a:lstStyle/>
                    <a:p>
                      <a:pPr marL="621720" indent="2077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плани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покупку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 вещей,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орые понадобя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ся в бли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айшее время или 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 нужны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058400" indent="-581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Плани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покупку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 вещей,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орые понадобя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ся в бли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айшее время или 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 нужны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97">
                <a:tc>
                  <a:txBody>
                    <a:bodyPr/>
                    <a:lstStyle/>
                    <a:p>
                      <a:pPr marL="4039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авля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список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нео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б</a:t>
                      </a:r>
                      <a:r>
                        <a:rPr lang="ru-RU" sz="1400" b="0" strike="noStrike" spc="-2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для покупки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496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авля</a:t>
                      </a:r>
                      <a:r>
                        <a:rPr lang="ru-RU" sz="1400" b="0" strike="noStrike" spc="-2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спи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ок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нео</a:t>
                      </a:r>
                      <a:r>
                        <a:rPr lang="ru-RU" sz="1400" b="0" strike="noStrike" spc="-2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б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для покупки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97">
                <a:tc>
                  <a:txBody>
                    <a:bodyPr/>
                    <a:lstStyle/>
                    <a:p>
                      <a:pPr marL="65016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пров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дят предвари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ельные расч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ты покупок</a:t>
                      </a:r>
                      <a:endParaRPr lang="ru-RU" sz="14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73296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Пров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дят предвари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ельные расч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ты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покупок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95560" indent="-2826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195560" indent="-1998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См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1" name="Table 11"/>
          <p:cNvGraphicFramePr/>
          <p:nvPr>
            <p:extLst>
              <p:ext uri="{D42A27DB-BD31-4B8C-83A1-F6EECF244321}">
                <p14:modId xmlns:p14="http://schemas.microsoft.com/office/powerpoint/2010/main" val="743354440"/>
              </p:ext>
            </p:extLst>
          </p:nvPr>
        </p:nvGraphicFramePr>
        <p:xfrm>
          <a:off x="603450" y="6159911"/>
          <a:ext cx="11489173" cy="1139912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637">
                <a:tc>
                  <a:txBody>
                    <a:bodyPr/>
                    <a:lstStyle/>
                    <a:p>
                      <a:pPr marL="1200240" indent="-8222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на эмоциях, не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обдумывая, нужна ли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эт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 вещь сейчас, принес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ли она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льзу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ра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умно, обдумывая,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нужна ли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эт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 вещь сейчас, принес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ли она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льзу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6901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о, ч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видят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на прилав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ах ма</a:t>
                      </a:r>
                      <a:r>
                        <a:rPr lang="ru-RU" sz="14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азина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6415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по заранее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овленному списку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869302" y="1989851"/>
            <a:ext cx="11574700" cy="80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Встреча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</a:t>
            </a:r>
            <a:r>
              <a:rPr lang="ru-RU" sz="1760" spc="-8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-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прекрасным весенним днем семья 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с семьей Ивановых в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овом центре. И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е,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с б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льшими сум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ами покупок. Ка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было их взаимное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дивление,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они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знали, 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и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купил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4481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№2: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Планирование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20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езонных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25" name="Table 4"/>
          <p:cNvGraphicFramePr/>
          <p:nvPr>
            <p:extLst>
              <p:ext uri="{D42A27DB-BD31-4B8C-83A1-F6EECF244321}">
                <p14:modId xmlns:p14="http://schemas.microsoft.com/office/powerpoint/2010/main" val="2990375366"/>
              </p:ext>
            </p:extLst>
          </p:nvPr>
        </p:nvGraphicFramePr>
        <p:xfrm>
          <a:off x="945326" y="3121617"/>
          <a:ext cx="11489173" cy="3235107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5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</a:t>
                      </a:r>
                      <a:r>
                        <a:rPr lang="ru-RU" sz="1600" b="0" strike="noStrike" spc="-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тровы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Демисезонные сапоги маме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Ивановы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Лыжи и лыжный </a:t>
                      </a:r>
                      <a:r>
                        <a:rPr lang="ru-RU" sz="16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маме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508">
                <a:tc>
                  <a:txBody>
                    <a:bodyPr/>
                    <a:lstStyle/>
                    <a:p>
                      <a:pPr marL="84276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Легкую ку</a:t>
                      </a:r>
                      <a:r>
                        <a:rPr lang="ru-RU" sz="16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тку и спо</a:t>
                      </a:r>
                      <a:r>
                        <a:rPr lang="ru-RU" sz="16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тивный </a:t>
                      </a:r>
                      <a:r>
                        <a:rPr lang="ru-RU" sz="16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</a:t>
                      </a:r>
                      <a:r>
                        <a:rPr lang="ru-RU" sz="1600" b="0" strike="noStrike" spc="-2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ле</a:t>
                      </a:r>
                      <a:endParaRPr lang="ru-RU" sz="16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912960">
                        <a:lnSpc>
                          <a:spcPct val="100000"/>
                        </a:lnSpc>
                      </a:pP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оньки и новый ш</a:t>
                      </a:r>
                      <a:r>
                        <a:rPr lang="ru-RU" sz="16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льный рю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зак Саше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Кроссовки папе</a:t>
                      </a:r>
                      <a:endParaRPr lang="ru-RU" sz="16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еплый сви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ер папе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Пал</a:t>
                      </a:r>
                      <a:r>
                        <a:rPr lang="ru-RU" sz="16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ь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Оле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Зимние сапоги </a:t>
                      </a:r>
                      <a:r>
                        <a:rPr lang="ru-RU" sz="16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ане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2"/>
          <p:cNvSpPr/>
          <p:nvPr/>
        </p:nvSpPr>
        <p:spPr>
          <a:xfrm>
            <a:off x="871672" y="1506121"/>
            <a:ext cx="12425874" cy="1864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079"/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Вопрос:</a:t>
            </a:r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почему Ивановы покупа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вещи, 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орые сейчас не нужны?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994"/>
              </a:spcBef>
            </a:pPr>
            <a:r>
              <a:rPr lang="ru-RU" sz="1760" spc="-58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Отв</a:t>
            </a:r>
            <a:r>
              <a:rPr lang="ru-RU" sz="1760" spc="-69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т:</a:t>
            </a:r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 покупали сезонные вещи вне сезона п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</a:t>
            </a:r>
            <a:r>
              <a:rPr lang="ru-RU" sz="1760" spc="-118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  ч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акие покупки обычно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оят дешевле, чем в е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раз</a:t>
            </a:r>
            <a:r>
              <a:rPr lang="ru-RU" sz="1760" spc="-69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ар. Они заранее спланировали покупку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им понадоби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через п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65615">
              <a:spcBef>
                <a:spcPts val="1045"/>
              </a:spcBef>
            </a:pP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Давай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пос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трим, с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семья Ивановых 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ла сэ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 при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аких покуп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ах.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71672" y="35351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606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№2: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Планирование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20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езонных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29" name="Table 4"/>
          <p:cNvGraphicFramePr/>
          <p:nvPr>
            <p:extLst>
              <p:ext uri="{D42A27DB-BD31-4B8C-83A1-F6EECF244321}">
                <p14:modId xmlns:p14="http://schemas.microsoft.com/office/powerpoint/2010/main" val="3879944009"/>
              </p:ext>
            </p:extLst>
          </p:nvPr>
        </p:nvGraphicFramePr>
        <p:xfrm>
          <a:off x="871672" y="3569412"/>
          <a:ext cx="9461858" cy="3326063"/>
        </p:xfrm>
        <a:graphic>
          <a:graphicData uri="http://schemas.openxmlformats.org/drawingml/2006/table">
            <a:tbl>
              <a:tblPr/>
              <a:tblGrid>
                <a:gridCol w="4774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0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Ивановы</a:t>
                      </a: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Лыжи и лыжный </a:t>
                      </a:r>
                      <a:r>
                        <a:rPr lang="ru-RU" sz="13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маме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Цена</a:t>
                      </a:r>
                      <a:r>
                        <a:rPr lang="ru-RU" sz="1800" b="0" strike="noStrike" spc="-3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</a:t>
                      </a:r>
                      <a:r>
                        <a:rPr lang="ru-RU" sz="1800" b="0" strike="noStrike" spc="-3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езон</a:t>
                      </a:r>
                      <a:endParaRPr lang="ru-RU" sz="18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4000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Цена</a:t>
                      </a:r>
                      <a:r>
                        <a:rPr lang="ru-RU" sz="18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вне</a:t>
                      </a:r>
                      <a:r>
                        <a:rPr lang="ru-RU" sz="18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езона</a:t>
                      </a: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2500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535320">
                        <a:lnSpc>
                          <a:spcPct val="100000"/>
                        </a:lnSpc>
                      </a:pP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оньки и новый ш</a:t>
                      </a:r>
                      <a:r>
                        <a:rPr lang="ru-RU" sz="13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льный рю</a:t>
                      </a: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зак Саше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1800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1100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02">
                <a:tc>
                  <a:txBody>
                    <a:bodyPr/>
                    <a:lstStyle/>
                    <a:p>
                      <a:pPr marL="1206000">
                        <a:lnSpc>
                          <a:spcPct val="100000"/>
                        </a:lnSpc>
                      </a:pPr>
                      <a:r>
                        <a:rPr lang="ru-RU" sz="13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еплый сви</a:t>
                      </a: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ер папе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1500 р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600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120708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Зимние сапоги </a:t>
                      </a:r>
                      <a:r>
                        <a:rPr lang="ru-RU" sz="1300" b="0" strike="noStrike" spc="-94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ане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6000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4000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</a:t>
                      </a:r>
                      <a:r>
                        <a:rPr lang="ru-RU" sz="1300" b="1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300" b="1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о: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13300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8200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862061" y="2191225"/>
            <a:ext cx="6680183" cy="3492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Однажды после ш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Иванов решил 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хвас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аться Саше 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своим приобр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ением, о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давно меч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ал: спо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тивным велосипедом.</a:t>
            </a:r>
          </a:p>
          <a:p>
            <a:pPr marL="15838"/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Мальчики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ались на нем по очереди, изучая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все в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жности велосипеда. Но б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льше все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дивило Сашу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на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велосипед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на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опил деньги сам!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just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был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дивлен и задумчив, 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испытывал чувство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ордости за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 вопл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тить свою мечту в реальность. Как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ему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далось?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862061" y="884324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03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№3:</a:t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2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покупку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1030" name="Picture 6" descr="Иконка велосипед - Png картинки и иконки без фона">
            <a:extLst>
              <a:ext uri="{FF2B5EF4-FFF2-40B4-BE49-F238E27FC236}">
                <a16:creationId xmlns:a16="http://schemas.microsoft.com/office/drawing/2014/main" id="{96FD74C2-3836-8E4C-B82B-188DA3D0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06" y="2758698"/>
            <a:ext cx="5275869" cy="52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1413</Words>
  <Application>Microsoft Macintosh PowerPoint</Application>
  <PresentationFormat>Произвольный</PresentationFormat>
  <Paragraphs>228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Gotham Pro</vt:lpstr>
      <vt:lpstr>Gotham Pro Black</vt:lpstr>
      <vt:lpstr>Rubik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5-7 класс_pic</dc:title>
  <dc:subject/>
  <dc:creator/>
  <dc:description/>
  <cp:lastModifiedBy>Microsoft Office User</cp:lastModifiedBy>
  <cp:revision>16</cp:revision>
  <dcterms:created xsi:type="dcterms:W3CDTF">2020-03-01T15:43:30Z</dcterms:created>
  <dcterms:modified xsi:type="dcterms:W3CDTF">2022-02-16T11:59:39Z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2020-03-01T00:00:00Z</vt:filetime>
  </property>
  <property fmtid="{D5CDD505-2E9C-101B-9397-08002B2CF9AE}" pid="4" name="HyperlinksChanged">
    <vt:bool>false</vt:bool>
  </property>
  <property fmtid="{D5CDD505-2E9C-101B-9397-08002B2CF9AE}" pid="5" name="LastSaved">
    <vt:filetime>2020-03-01T00:00:00Z</vt:filetime>
  </property>
  <property fmtid="{D5CDD505-2E9C-101B-9397-08002B2CF9AE}" pid="6" name="LinksUpToDate">
    <vt:bool>false</vt:bool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</Properties>
</file>