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257" r:id="rId2"/>
    <p:sldId id="286" r:id="rId3"/>
    <p:sldId id="258" r:id="rId4"/>
    <p:sldId id="256" r:id="rId5"/>
    <p:sldId id="259" r:id="rId6"/>
    <p:sldId id="287" r:id="rId7"/>
    <p:sldId id="260" r:id="rId8"/>
    <p:sldId id="288" r:id="rId9"/>
    <p:sldId id="289" r:id="rId10"/>
    <p:sldId id="290" r:id="rId11"/>
    <p:sldId id="275" r:id="rId12"/>
    <p:sldId id="291" r:id="rId13"/>
    <p:sldId id="292" r:id="rId14"/>
    <p:sldId id="294" r:id="rId15"/>
    <p:sldId id="293" r:id="rId16"/>
    <p:sldId id="295" r:id="rId17"/>
    <p:sldId id="296" r:id="rId18"/>
    <p:sldId id="297" r:id="rId19"/>
    <p:sldId id="298" r:id="rId20"/>
    <p:sldId id="299" r:id="rId21"/>
    <p:sldId id="300" r:id="rId22"/>
    <p:sldId id="272" r:id="rId23"/>
    <p:sldId id="273" r:id="rId24"/>
    <p:sldId id="279" r:id="rId25"/>
    <p:sldId id="281" r:id="rId26"/>
    <p:sldId id="277" r:id="rId27"/>
    <p:sldId id="278" r:id="rId28"/>
    <p:sldId id="282" r:id="rId29"/>
    <p:sldId id="283" r:id="rId30"/>
    <p:sldId id="285" r:id="rId31"/>
    <p:sldId id="302" r:id="rId32"/>
    <p:sldId id="304" r:id="rId33"/>
    <p:sldId id="303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202AA"/>
    <a:srgbClr val="20E495"/>
    <a:srgbClr val="FC7D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81" autoAdjust="0"/>
  </p:normalViewPr>
  <p:slideViewPr>
    <p:cSldViewPr>
      <p:cViewPr>
        <p:scale>
          <a:sx n="94" d="100"/>
          <a:sy n="94" d="100"/>
        </p:scale>
        <p:origin x="-127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6.xml"/><Relationship Id="rId1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335463" y="1169988"/>
            <a:ext cx="4814887" cy="4994275"/>
            <a:chOff x="4334933" y="1169931"/>
            <a:chExt cx="4814835" cy="4993802"/>
          </a:xfrm>
        </p:grpSpPr>
        <p:cxnSp>
          <p:nvCxnSpPr>
            <p:cNvPr id="5" name="Straight Connector 16"/>
            <p:cNvCxnSpPr/>
            <p:nvPr/>
          </p:nvCxnSpPr>
          <p:spPr>
            <a:xfrm flipH="1">
              <a:off x="6009727" y="1169931"/>
              <a:ext cx="3133691" cy="313501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8"/>
            <p:cNvCxnSpPr/>
            <p:nvPr/>
          </p:nvCxnSpPr>
          <p:spPr>
            <a:xfrm flipH="1">
              <a:off x="4334933" y="1349301"/>
              <a:ext cx="4814835" cy="481443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"/>
            <p:cNvCxnSpPr/>
            <p:nvPr/>
          </p:nvCxnSpPr>
          <p:spPr>
            <a:xfrm flipH="1">
              <a:off x="5225510" y="1469940"/>
              <a:ext cx="3911558" cy="3911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1"/>
            <p:cNvCxnSpPr/>
            <p:nvPr/>
          </p:nvCxnSpPr>
          <p:spPr>
            <a:xfrm flipH="1">
              <a:off x="5304885" y="1308030"/>
              <a:ext cx="3838534" cy="3839799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2"/>
            <p:cNvCxnSpPr/>
            <p:nvPr/>
          </p:nvCxnSpPr>
          <p:spPr>
            <a:xfrm flipH="1">
              <a:off x="5706518" y="1769949"/>
              <a:ext cx="3430550" cy="343026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/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EB29B3-A192-4884-A363-33D9C32D56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532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EF719-4277-434C-B100-A19AEC1F6E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5612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024B-B84B-49C7-AC98-B280119DAD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86661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" y="711200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/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96200" y="2768600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ru-RU" sz="8000" smtClean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E76E08-FFEA-4688-9C96-637A1DF24A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35676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F135-E41A-46F3-91B6-014291173D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5351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" y="711200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/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96200" y="2768600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ru-RU" sz="8000" smtClean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D93757-F6CC-4CD1-B6EE-0899771A67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85247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257C9-FE61-470B-BDE7-555A385D30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41129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74E67-CF44-4A1E-9C01-29B4CDEE2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97550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F16BA-1E9D-495C-85D1-3B19C05105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268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DDAD5-C919-41AA-A981-254CCBE935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03974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BCBAC-1D48-49A1-AE63-AF9C98F2E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18279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FC52-DD36-4D94-85E0-505FD38DCE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17754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6AF0B-AF05-434B-8504-F7C27557E9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8614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A8A07-C4A4-493D-A8FB-B02CF5E2E9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38619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E40FD-5180-4E73-A0C9-28128EE19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3013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203FC-C30B-4DD7-B195-6ABC18CFBA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69872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17833-A2A3-4C33-9794-D898227E8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2124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C53D"/>
            </a:gs>
            <a:gs pos="10001">
              <a:srgbClr val="FFC53D"/>
            </a:gs>
            <a:gs pos="100000">
              <a:srgbClr val="D14000"/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6670675" y="3894138"/>
            <a:ext cx="2470150" cy="2659062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746" y="3259666"/>
              <a:ext cx="912188" cy="91189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5724"/>
              <a:ext cx="2981857" cy="2982809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1737" y="3581511"/>
              <a:ext cx="1897197" cy="189658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130" y="3433998"/>
              <a:ext cx="1740055" cy="17394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388" y="3985732"/>
              <a:ext cx="1264798" cy="126439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788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3400" y="533400"/>
            <a:ext cx="6554788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9500" y="6172200"/>
            <a:ext cx="1201738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838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3988" y="5578475"/>
            <a:ext cx="857250" cy="6699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2800" smtClean="0">
                <a:solidFill>
                  <a:srgbClr val="68370F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74664524-2FCD-4768-BB57-793873A68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4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5" r:id="rId12"/>
    <p:sldLayoutId id="2147483940" r:id="rId13"/>
    <p:sldLayoutId id="2147483946" r:id="rId14"/>
    <p:sldLayoutId id="2147483941" r:id="rId15"/>
    <p:sldLayoutId id="2147483942" r:id="rId16"/>
    <p:sldLayoutId id="2147483943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>
          <a:solidFill>
            <a:srgbClr val="68370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ern="1200">
          <a:solidFill>
            <a:srgbClr val="68370F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>
          <a:solidFill>
            <a:srgbClr val="68370F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68370F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68370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6;&#1086;&#1076;&#1080;&#1090;&#1077;&#1083;&#1100;&#1089;&#1082;&#1086;&#1077;%20&#1089;&#1086;&#1073;&#1088;&#1072;&#1085;&#1080;&#1077;\&#1086;&#1085;&#1083;&#1072;&#1081;&#1085;%20&#1089;&#1086;&#1073;&#1088;&#1072;&#1085;&#1080;&#1077;\wolfgang_amadeus_mozart_-_osenniy_vals_(zaycev.net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archelon.by/d/132336/d/ckidki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ynet.su/_pu/2/34704037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asdhelp.files.wordpress.com/2010/08/teacher_0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dl.hostingfailov.com/sn_user_photo/1260-14759-739966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krasena.ru/wp-content/uploads/2009/06/d0bfd0b5d180d0b2d0bed0bad0bbd0b0d188d0bad0b8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ttrends.ru/pics/_580_1000_90_14392373021392092885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6;&#1086;&#1076;&#1080;&#1090;&#1077;&#1083;&#1100;&#1089;&#1082;&#1086;&#1077;%20&#1089;&#1086;&#1073;&#1088;&#1072;&#1085;&#1080;&#1077;\&#1086;&#1085;&#1083;&#1072;&#1081;&#1085;%20&#1089;&#1086;&#1073;&#1088;&#1072;&#1085;&#1080;&#1077;\wolfgang_amadeus_mozart_-_sovremennaya_klassika_(zaycev.net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://img-fotki.yandex.ru/get/5604/osipovfoto.0/0_5376d_11bba377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mochka.info/wp-content/uploads/2011/02/image0041.jpg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://img-fotki.yandex.ru/get/4509/uku63222.16/0_3d742_afc82223_X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uti-puti.com.ua/img/kategorii_detei_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hyperlink" Target="http://s52.radikal.ru/i138/1108/82/fbf6a64bf37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upnorth.files.wordpress.com/2011/01/boy-leaving.jpg" TargetMode="External"/><Relationship Id="rId5" Type="http://schemas.openxmlformats.org/officeDocument/2006/relationships/image" Target="../media/image45.jpeg"/><Relationship Id="rId4" Type="http://schemas.openxmlformats.org/officeDocument/2006/relationships/hyperlink" Target="http://okster.com.ua/wp-content/uploads/2009/08/samostoyatelnost_rezvitie.j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animal.discovery.com/news/afp/20060327/gallery/circus_zoom.jpg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1.liveinternet.ru/images/attach/c/2/74/605/74605579_avatar_17206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www.allwomens.ru/uploads/posts/2011-06/prichiny-zamknutosti-malenkih-detey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savepic.org/1202948.jpg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cio.pnzgu.ru/personal/176/1/10/images/ush4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tv-express.ru/img/authors_programs_prog/8_1875_1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800"/>
            <a:ext cx="8991599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Жил мудрец на свете, который знал всё. Но один его ученик захотел доказать обратное. Что он сделал? </a:t>
            </a:r>
          </a:p>
          <a:p>
            <a:pPr algn="ctr"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Зажав в ладонях бабочку, он спросил: “Скажи, мудрец, </a:t>
            </a:r>
          </a:p>
          <a:p>
            <a:pPr algn="ctr"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какая бабочка у меня в руках: мёртвая или живая?”</a:t>
            </a:r>
            <a:endParaRPr 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02" name="Picture 6" descr="http://www.proza.ru/pics/2015/04/13/1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55" y="1892706"/>
            <a:ext cx="5219988" cy="3919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3743" y="1874460"/>
            <a:ext cx="3404009" cy="37856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А сам думает: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“Скажет живая –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я ее </a:t>
            </a:r>
            <a:r>
              <a:rPr lang="ru-RU" sz="24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умертвлю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,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скажет мёртвая –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выпущу”.</a:t>
            </a:r>
            <a:endParaRPr 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Мудрец, подумав,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ответил: ……</a:t>
            </a:r>
          </a:p>
          <a:p>
            <a:pPr>
              <a:defRPr/>
            </a:pPr>
            <a:endParaRPr 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Как вы считаете, </a:t>
            </a:r>
          </a:p>
          <a:p>
            <a:pPr>
              <a:defRPr/>
            </a:pP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что ответил мудрец?</a:t>
            </a:r>
            <a:endParaRPr 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5000" y="5811949"/>
            <a:ext cx="659970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>
              <a:defRPr/>
            </a:pPr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Всё в твоих руках”.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wolfgang_amadeus_mozart_-_osenniy_va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213" y="58912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04800" y="4073525"/>
            <a:ext cx="86106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32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Мотивировать учащихся </a:t>
            </a:r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– значит затронуть их важнейшие интересы, дать им шанс реализоваться в процессе деятельности.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8989" y="304800"/>
            <a:ext cx="6942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Мотивация с точки зрения науки.</a:t>
            </a:r>
            <a:endParaRPr lang="ru-RU" sz="3200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81000" y="1143000"/>
            <a:ext cx="84582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800" b="1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Мотивация</a:t>
            </a:r>
            <a:r>
              <a:rPr lang="ru-RU" altLang="ru-RU" sz="280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 – это то, что двигает человеком, заставляет его с завидным упорством и настойчивостью выполнять то или иное задание и идти к поставленной цели. Мотивированный человек легко достигает интеллектуальных, спортивных и творческих успехов.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Картинка 35 из 12423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3577" y="1447800"/>
            <a:ext cx="6196013" cy="4600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168" y="147935"/>
            <a:ext cx="89848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Что снижает мотивацию?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28600" y="1962150"/>
            <a:ext cx="91440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32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Мотивация ещё у дошкольников </a:t>
            </a:r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– это психологическая готовность ребенка к школе.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953869"/>
            <a:ext cx="55858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№1.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7800" y="3892897"/>
            <a:ext cx="3731445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3400" y="404574"/>
            <a:ext cx="6188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№2.</a:t>
            </a:r>
          </a:p>
        </p:txBody>
      </p:sp>
      <p:pic>
        <p:nvPicPr>
          <p:cNvPr id="34818" name="Picture 2" descr="https://im1-tub-ru.yandex.net/i?id=0b5fe6eb20050f42f8da67363cb94ba4&amp;n=33&amp;h=190&amp;w=3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505200"/>
            <a:ext cx="5255391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93738" y="1524000"/>
            <a:ext cx="8610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Ребенка рано отдают в школу. Нельзя </a:t>
            </a:r>
          </a:p>
          <a:p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сбрасывать со счетов биологическое </a:t>
            </a:r>
          </a:p>
          <a:p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созревание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8997" y="870466"/>
            <a:ext cx="6188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№3.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68363" y="1981200"/>
            <a:ext cx="8259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Дети не посещают детский сад. </a:t>
            </a:r>
            <a:endParaRPr lang="ru-RU" alt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2" name="Picture 2" descr="https://im0-tub-ru.yandex.net/i?id=3efca0e294db5feef5305a0918c55dee&amp;n=33&amp;h=190&amp;w=2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4358638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s://im3-tub-ru.yandex.net/i?id=f3b6b4bf66b25f9edd5cff2455ca0b80&amp;n=33&amp;h=190&amp;w=3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2" y="3276600"/>
            <a:ext cx="5166358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43188"/>
            <a:ext cx="55858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№4.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44475" y="711200"/>
            <a:ext cx="8686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4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Неблагополучие в семье</a:t>
            </a:r>
            <a:endParaRPr lang="ru-RU" altLang="ru-RU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6" name="Picture 6" descr="https://im0-tub-ru.yandex.net/i?id=4c1f45f7dac8e7ac373aa3691209ee62&amp;n=33&amp;h=190&amp;w=2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4355" y="2149634"/>
            <a:ext cx="4763642" cy="3099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8" name="Picture 8" descr="https://im2-tub-ru.yandex.net/i?id=50a46becf351bbbb41944027762564f2&amp;n=33&amp;h=190&amp;w=2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1" y="1828800"/>
            <a:ext cx="3749040" cy="3297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70" name="Picture 10" descr="https://im1-tub-ru.yandex.net/i?id=15c8cafc98803bab741a6623aa6eaaef&amp;n=33&amp;h=190&amp;w=28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0590" y="4343401"/>
            <a:ext cx="3546601" cy="2364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43188"/>
            <a:ext cx="4389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№5.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8600" y="914400"/>
            <a:ext cx="8686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Ребёнок может потерять интерес к занятиям, попросту устать учиться </a:t>
            </a:r>
            <a:r>
              <a:rPr lang="ru-RU" altLang="ru-RU" sz="28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ещё до начала регулярного посещения школы из-за перегрузки доп. секциями.</a:t>
            </a:r>
            <a:endParaRPr lang="ru-RU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2" descr="https://im1-tub-ru.yandex.net/i?id=5c951bafcdaad6b718337ec72a207a4c&amp;n=33&amp;h=190&amp;w=2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40050"/>
            <a:ext cx="27241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https://im0-tub-ru.yandex.net/i?id=a7aaca9e411a947b3f04019ab740d227&amp;n=33&amp;h=190&amp;w=29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438400"/>
            <a:ext cx="28003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https://im1-tub-ru.yandex.net/i?id=409cc3163f9469990b7550b871fe54bf&amp;n=33&amp;h=190&amp;w=2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5950" y="2286000"/>
            <a:ext cx="22098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" descr="https://im2-tub-ru.yandex.net/i?id=e16684cb32b7274daf3cf5d0e007afcc&amp;n=33&amp;h=190&amp;w=23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060825"/>
            <a:ext cx="22193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0" descr="https://im3-tub-ru.yandex.net/i?id=74302786e4ec2fd9f5f25a777da2dc19&amp;n=33&amp;h=190&amp;w=28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25" y="4749800"/>
            <a:ext cx="27051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2" descr="https://im1-tub-ru.yandex.net/i?id=17f6a7b70484d3887d6081db322e1136&amp;n=33&amp;h=190&amp;w=14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248150"/>
            <a:ext cx="1789112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4" descr="https://im3-tub-ru.yandex.net/i?id=c29d826efe19e42523df08739d4619e4&amp;n=33&amp;h=190&amp;w=28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025" y="4278313"/>
            <a:ext cx="3068638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5800" y="608030"/>
            <a:ext cx="6188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№6.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81000" y="1316038"/>
            <a:ext cx="8839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Нарушение единства требований к ребенку со стороны родителей</a:t>
            </a:r>
            <a:endParaRPr lang="ru-RU" alt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4" name="Picture 2" descr="http://social.d-group.ru/dbazar/wp-content/uploads/sites/2/2015/07/b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035357"/>
            <a:ext cx="3962400" cy="26525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https://im3-tub-ru.yandex.net/i?id=5b8a6246109a917aa1809468ae62efa7&amp;n=33&amp;h=190&amp;w=2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39355"/>
            <a:ext cx="5143497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358914"/>
            <a:ext cx="6188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№7.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8600" y="1300163"/>
            <a:ext cx="8686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Неправильные методы воспитания</a:t>
            </a:r>
            <a:endParaRPr lang="ru-RU" alt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058" name="Picture 2" descr="http://life-up.pro/wp-content/uploads/2015/07/conflict-672x3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785" y="2110812"/>
            <a:ext cx="4643012" cy="2570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http://pbs.twimg.com/media/CIdda9tWIAAtjc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4894" y="2024338"/>
            <a:ext cx="4343400" cy="2656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http://lichnorastu.ru/wp-content/uploads/2013/03/s5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4012" y="3962400"/>
            <a:ext cx="2976747" cy="2865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43188"/>
            <a:ext cx="4389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№8.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4800" y="914400"/>
            <a:ext cx="853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Завышенные требования без учета объективных возможностей ребенка.</a:t>
            </a:r>
            <a:endParaRPr lang="ru-RU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4" name="Picture 4" descr="https://im2-tub-ru.yandex.net/i?id=1f434703b02cb5eb2224aa2e3120bdd5&amp;n=33&amp;h=190&amp;w=3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16499"/>
            <a:ext cx="6858000" cy="4189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381000"/>
            <a:ext cx="7467600" cy="20574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b="1" cap="none" smtClean="0">
                <a:ln>
                  <a:noFill/>
                </a:ln>
              </a:rPr>
              <a:t>Каждый родитель хочет, чтобы его ребёнок хорошо учился, с интересом и желанием занимался в школе. </a:t>
            </a:r>
          </a:p>
        </p:txBody>
      </p:sp>
      <p:pic>
        <p:nvPicPr>
          <p:cNvPr id="4099" name="Picture 5" descr="Картинка 150 из 13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14600"/>
            <a:ext cx="4000965" cy="4126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7" descr="Картинка 156 из 136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99" y="2514599"/>
            <a:ext cx="4126781" cy="4126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43188"/>
            <a:ext cx="4389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№9.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8600" y="838200"/>
            <a:ext cx="8686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«Убивание» мотивации к обучению путем высмеивания, некорректных высказываний, сравнения с другими детьми, «загон» ребенка в ситуацию неуспеха, неудачи.</a:t>
            </a:r>
            <a:endParaRPr lang="ru-RU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6" name="Picture 2" descr="https://im0-tub-ru.yandex.net/i?id=d37a90fcee2753cfe9b8374ad1f59805&amp;n=33&amp;h=190&amp;w=33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98120" y="2872312"/>
            <a:ext cx="3205752" cy="2537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https://im2-tub-ru.yandex.net/i?id=86e2f080ca3e16f9253845cead47f666&amp;n=33&amp;h=190&amp;w=2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3666" y="2383438"/>
            <a:ext cx="4244421" cy="2829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https://im0-tub-ru.yandex.net/i?id=ba1b92116524aec5213921876610d805&amp;n=33&amp;h=190&amp;w=2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335" y="4534951"/>
            <a:ext cx="3067056" cy="229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43188"/>
            <a:ext cx="4589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366FF"/>
                </a:solidFill>
                <a:effectLst>
                  <a:glow rad="165100">
                    <a:schemeClr val="tx1">
                      <a:alpha val="6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Ошибка родителей №10.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52400" y="838200"/>
            <a:ext cx="8610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Родители верят в то, что дети должны разделять интересы, которые были у них в детстве, и порой не допускают даже мысли о том, что их ребенку это может быть совсем не интересно. </a:t>
            </a:r>
            <a:endParaRPr lang="ru-RU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0" name="Picture 2" descr="http://actionagainstabuse.files.wordpress.com/2012/07/discipline_child.jpg?w=300&amp;h=2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21" y="2856354"/>
            <a:ext cx="3866341" cy="2706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https://im2-tub-ru.yandex.net/i?id=c3666e6339406ad5891ee74d1cf584e3&amp;n=33&amp;h=190&amp;w=28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93248" y="2584718"/>
            <a:ext cx="3883529" cy="2978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8" descr="https://im0-tub-ru.yandex.net/i?id=9739a565e71d333fc43fbd40cac471a5&amp;n=33&amp;h=190&amp;w=2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476993"/>
            <a:ext cx="3607930" cy="2413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Картинка 75 из 116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29640"/>
            <a:ext cx="5029200" cy="502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83607" y="5958840"/>
            <a:ext cx="501823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 самом деле ОДНА</a:t>
            </a:r>
          </a:p>
        </p:txBody>
      </p:sp>
      <p:pic>
        <p:nvPicPr>
          <p:cNvPr id="26628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63" y="201613"/>
            <a:ext cx="79375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6554788" cy="9683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/>
              <a:t>ЭТО ИСКРЕННИЙ ИНТЕРЕС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46225"/>
            <a:ext cx="9144000" cy="1524000"/>
          </a:xfrm>
        </p:spPr>
        <p:txBody>
          <a:bodyPr/>
          <a:lstStyle/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ru-RU" b="1" smtClean="0"/>
              <a:t>Он же </a:t>
            </a:r>
            <a:r>
              <a:rPr lang="ru-RU" altLang="ru-RU" b="1" smtClean="0">
                <a:solidFill>
                  <a:srgbClr val="FFFF00"/>
                </a:solidFill>
              </a:rPr>
              <a:t>ЛЮБОПЫТСТВО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ru-RU" b="1" smtClean="0"/>
              <a:t>Он же </a:t>
            </a:r>
            <a:r>
              <a:rPr lang="ru-RU" altLang="ru-RU" b="1" smtClean="0">
                <a:solidFill>
                  <a:srgbClr val="FFFF00"/>
                </a:solidFill>
              </a:rPr>
              <a:t>УДОВОЛЬСТВИЕ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ru-RU" b="1" smtClean="0"/>
              <a:t>Он же</a:t>
            </a:r>
            <a:r>
              <a:rPr lang="ru-RU" altLang="ru-RU" b="1" smtClean="0">
                <a:solidFill>
                  <a:schemeClr val="tx2"/>
                </a:solidFill>
              </a:rPr>
              <a:t> </a:t>
            </a:r>
            <a:r>
              <a:rPr lang="ru-RU" altLang="ru-RU" b="1" smtClean="0">
                <a:solidFill>
                  <a:srgbClr val="FFFF00"/>
                </a:solidFill>
              </a:rPr>
              <a:t>ВНУТРЕННЯЯ МОТИВАЦИЯ</a:t>
            </a:r>
          </a:p>
        </p:txBody>
      </p:sp>
      <p:pic>
        <p:nvPicPr>
          <p:cNvPr id="19460" name="Picture 5" descr="Картинка 44 из 11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429000"/>
            <a:ext cx="4848225" cy="3192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61925" y="304800"/>
            <a:ext cx="8763000" cy="16764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4000" b="1" smtClean="0">
                <a:solidFill>
                  <a:srgbClr val="FFFF00"/>
                </a:solidFill>
              </a:rPr>
              <a:t>Как повысить внутреннюю мотивацию школьника?</a:t>
            </a:r>
          </a:p>
        </p:txBody>
      </p:sp>
      <p:pic>
        <p:nvPicPr>
          <p:cNvPr id="23555" name="Picture 8" descr="Картинка 2 из 471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6038850" cy="4034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wolfgang_amadeus_mozart_-_sovremennaya_klassik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59404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73075" y="931863"/>
            <a:ext cx="7966075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Ни один вопрос ребенка не должен оставаться без ответа.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Поддерживайте все познавательные увлечения ребенка.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Нужно помнить, что </a:t>
            </a:r>
            <a:r>
              <a:rPr lang="ru-RU" altLang="ru-RU" sz="2400" b="1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для дошкольного возраста ведущей является игровая деятельность.</a:t>
            </a:r>
            <a:r>
              <a:rPr lang="ru-RU" altLang="ru-RU" sz="2400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 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smtClean="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Оценивание сделанной работы родителем и учителем. </a:t>
            </a:r>
          </a:p>
        </p:txBody>
      </p:sp>
      <p:pic>
        <p:nvPicPr>
          <p:cNvPr id="27652" name="Picture 9" descr="Картинка 90 из 942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0826">
            <a:off x="6798735" y="221981"/>
            <a:ext cx="2133600" cy="1420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Картинка 65 из 9429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98343">
            <a:off x="6850865" y="5212830"/>
            <a:ext cx="2157413" cy="1436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1" descr="Картинка 117 из 9429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2152650" cy="1433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idx="1"/>
          </p:nvPr>
        </p:nvSpPr>
        <p:spPr>
          <a:xfrm>
            <a:off x="619125" y="512763"/>
            <a:ext cx="8509000" cy="48768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Важен эмоциональный климат в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семье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Авторитетное воспитание </a:t>
            </a:r>
          </a:p>
          <a:p>
            <a:pPr eaLnBrk="1" hangingPunct="1"/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Нельзя лишать любви или наказывать за плохие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оценки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Личный пример и реакция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соучастия 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ru-RU" altLang="ru-RU" b="1" dirty="0" smtClean="0"/>
              <a:t>     </a:t>
            </a:r>
          </a:p>
        </p:txBody>
      </p:sp>
      <p:pic>
        <p:nvPicPr>
          <p:cNvPr id="24580" name="Picture 5" descr="Картинка 22 из 1801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315" y="4248622"/>
            <a:ext cx="2473058" cy="2343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714" y="281970"/>
            <a:ext cx="8742659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Окружающий мир, полный любви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4"/>
          <p:cNvSpPr>
            <a:spLocks noGrp="1" noChangeArrowheads="1"/>
          </p:cNvSpPr>
          <p:nvPr>
            <p:ph idx="1"/>
          </p:nvPr>
        </p:nvSpPr>
        <p:spPr>
          <a:xfrm>
            <a:off x="347663" y="2498725"/>
            <a:ext cx="7386637" cy="4343400"/>
          </a:xfrm>
        </p:spPr>
        <p:txBody>
          <a:bodyPr rtlCol="0">
            <a:normAutofit/>
          </a:bodyPr>
          <a:lstStyle/>
          <a:p>
            <a:pPr eaLnBrk="1" fontAlgn="auto" hangingPunct="1"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Четкий распорядок дня </a:t>
            </a:r>
          </a:p>
          <a:p>
            <a:pPr eaLnBrk="1" fontAlgn="auto" hangingPunct="1"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Не подсказывать ответ учебной задачи. </a:t>
            </a:r>
          </a:p>
          <a:p>
            <a:pPr eaLnBrk="1" fontAlgn="auto" hangingPunct="1"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Установка: «Я знаю, ты можешь всё делать самостоятельно»</a:t>
            </a:r>
          </a:p>
          <a:p>
            <a:pPr eaLnBrk="1" fontAlgn="auto" hangingPunct="1"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Высокие требования, но </a:t>
            </a:r>
          </a:p>
          <a:p>
            <a:pPr marL="0" indent="0" eaLnBrk="1" fontAlgn="auto" hangingPunct="1">
              <a:buFont typeface="Wingdings 3" panose="05040102010807070707" pitchFamily="18" charset="2"/>
              <a:buNone/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    соответствующие возможностям </a:t>
            </a:r>
          </a:p>
          <a:p>
            <a:pPr eaLnBrk="1" fontAlgn="auto" hangingPunct="1">
              <a:buFontTx/>
              <a:buNone/>
              <a:defRPr/>
            </a:pPr>
            <a:r>
              <a:rPr lang="ru-RU" alt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fontAlgn="auto" hangingPunct="1">
              <a:buFontTx/>
              <a:buNone/>
              <a:defRPr/>
            </a:pP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fontAlgn="auto" hangingPunct="1">
              <a:defRPr/>
            </a:pP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fontAlgn="auto" hangingPunct="1">
              <a:defRPr/>
            </a:pP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fontAlgn="auto" hangingPunct="1">
              <a:defRPr/>
            </a:pP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fontAlgn="auto" hangingPunct="1">
              <a:defRPr/>
            </a:pPr>
            <a:endParaRPr lang="ru-RU" altLang="ru-RU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5604" name="Picture 5" descr="Картинка 40 из 503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4437" y="1783819"/>
            <a:ext cx="1427163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" descr="Картинка 70 из 503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695377"/>
            <a:ext cx="1981200" cy="148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3" descr="Картинка 90 из 503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187950"/>
            <a:ext cx="2514600" cy="1670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459" y="152400"/>
            <a:ext cx="861947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Свободное пространство в разумных пределах.</a:t>
            </a:r>
          </a:p>
          <a:p>
            <a:pPr algn="ctr">
              <a:defRPr/>
            </a:pPr>
            <a:r>
              <a:rPr lang="ru-RU" alt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Мотивированные дети – это самостоятельные дети.</a:t>
            </a:r>
            <a:endParaRPr 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93675"/>
            <a:ext cx="8610600" cy="4648200"/>
          </a:xfrm>
        </p:spPr>
        <p:txBody>
          <a:bodyPr/>
          <a:lstStyle/>
          <a:p>
            <a:pPr eaLnBrk="1" hangingPunct="1"/>
            <a:r>
              <a:rPr lang="ru-RU" altLang="ru-RU" sz="2400" b="1" smtClean="0"/>
              <a:t>Понимание, что успех приходит не сразу. Нужен труд и терпение.</a:t>
            </a:r>
          </a:p>
          <a:p>
            <a:pPr eaLnBrk="1" hangingPunct="1"/>
            <a:r>
              <a:rPr lang="ru-RU" altLang="ru-RU" sz="2400" b="1" smtClean="0"/>
              <a:t>Перестаньте безотказно исполнять желания своего ребёнка. </a:t>
            </a:r>
          </a:p>
          <a:p>
            <a:pPr eaLnBrk="1" hangingPunct="1"/>
            <a:r>
              <a:rPr lang="ru-RU" altLang="ru-RU" sz="2400" b="1" smtClean="0"/>
              <a:t>Введите в традицию ежедневные обязанности. </a:t>
            </a:r>
            <a:endParaRPr lang="ru-RU" altLang="ru-RU" sz="2400" b="1" i="1" smtClean="0"/>
          </a:p>
        </p:txBody>
      </p:sp>
      <p:pic>
        <p:nvPicPr>
          <p:cNvPr id="28676" name="Picture 4" descr="mopping1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14800"/>
            <a:ext cx="2895600" cy="2619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15252" y="27309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160">
                  <a:solidFill>
                    <a:srgbClr val="46788D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760603">
                      <a:satMod val="175000"/>
                      <a:alpha val="40000"/>
                    </a:srgb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Выносливость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9"/>
          <p:cNvSpPr>
            <a:spLocks noGrp="1" noChangeArrowheads="1"/>
          </p:cNvSpPr>
          <p:nvPr>
            <p:ph sz="half" idx="13"/>
          </p:nvPr>
        </p:nvSpPr>
        <p:spPr>
          <a:xfrm>
            <a:off x="3657600" y="2354263"/>
            <a:ext cx="53340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b="1" smtClean="0"/>
              <a:t>Важно показать, что вознаграждение – это ваше признание за старания ребёнка.</a:t>
            </a:r>
          </a:p>
          <a:p>
            <a:pPr eaLnBrk="1" hangingPunct="1">
              <a:lnSpc>
                <a:spcPct val="80000"/>
              </a:lnSpc>
            </a:pPr>
            <a:endParaRPr lang="ru-RU" altLang="ru-RU" b="1" smtClean="0"/>
          </a:p>
          <a:p>
            <a:pPr eaLnBrk="1" hangingPunct="1">
              <a:lnSpc>
                <a:spcPct val="80000"/>
              </a:lnSpc>
            </a:pPr>
            <a:r>
              <a:rPr lang="ru-RU" altLang="ru-RU" b="1" smtClean="0"/>
              <a:t>Эффективно действуют на мотивацию – не материальные подарки, а приятные события.</a:t>
            </a:r>
          </a:p>
          <a:p>
            <a:pPr eaLnBrk="1" hangingPunct="1">
              <a:lnSpc>
                <a:spcPct val="80000"/>
              </a:lnSpc>
            </a:pPr>
            <a:endParaRPr lang="ru-RU" altLang="ru-RU" b="1" smtClean="0"/>
          </a:p>
          <a:p>
            <a:pPr eaLnBrk="1" hangingPunct="1">
              <a:lnSpc>
                <a:spcPct val="80000"/>
              </a:lnSpc>
            </a:pPr>
            <a:r>
              <a:rPr lang="ru-RU" altLang="ru-RU" b="1" smtClean="0"/>
              <a:t>Награда должна соответствовать достижению.</a:t>
            </a:r>
          </a:p>
        </p:txBody>
      </p:sp>
      <p:sp>
        <p:nvSpPr>
          <p:cNvPr id="29699" name="Rectangle 8"/>
          <p:cNvSpPr>
            <a:spLocks noGrp="1" noChangeArrowheads="1"/>
          </p:cNvSpPr>
          <p:nvPr>
            <p:ph sz="quarter" idx="4"/>
          </p:nvPr>
        </p:nvSpPr>
        <p:spPr>
          <a:xfrm>
            <a:off x="304800" y="1600200"/>
            <a:ext cx="7543800" cy="1447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defRPr/>
            </a:pPr>
            <a:r>
              <a:rPr lang="ru-RU" altLang="ru-RU" b="1" dirty="0" smtClean="0">
                <a:solidFill>
                  <a:schemeClr val="bg2">
                    <a:lumMod val="50000"/>
                  </a:schemeClr>
                </a:solidFill>
              </a:rPr>
              <a:t>Хвалить за конкретные дела и успехи.</a:t>
            </a:r>
          </a:p>
          <a:p>
            <a:pPr eaLnBrk="1" fontAlgn="auto" hangingPunct="1">
              <a:lnSpc>
                <a:spcPct val="80000"/>
              </a:lnSpc>
              <a:defRPr/>
            </a:pPr>
            <a:r>
              <a:rPr lang="ru-RU" altLang="ru-RU" b="1" dirty="0" smtClean="0">
                <a:solidFill>
                  <a:schemeClr val="bg2">
                    <a:lumMod val="50000"/>
                  </a:schemeClr>
                </a:solidFill>
              </a:rPr>
              <a:t>Хвалить за старание.</a:t>
            </a:r>
          </a:p>
          <a:p>
            <a:pPr eaLnBrk="1" fontAlgn="auto" hangingPunct="1">
              <a:lnSpc>
                <a:spcPct val="80000"/>
              </a:lnSpc>
              <a:defRPr/>
            </a:pPr>
            <a:r>
              <a:rPr lang="ru-RU" altLang="ru-RU" b="1" dirty="0" smtClean="0">
                <a:solidFill>
                  <a:schemeClr val="bg2">
                    <a:lumMod val="50000"/>
                  </a:schemeClr>
                </a:solidFill>
              </a:rPr>
              <a:t>Отмечать лучше не результат, а потраченные усилия.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900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33796" name="Picture 5" descr="Картинка 9 из 84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54363"/>
            <a:ext cx="3352800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14400" y="253514"/>
            <a:ext cx="74299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160">
                  <a:solidFill>
                    <a:srgbClr val="46788D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760603">
                      <a:satMod val="175000"/>
                      <a:alpha val="40000"/>
                    </a:srgb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Справедливое вознаграждение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2133600" cy="533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sz="36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 flipV="1">
            <a:off x="6553200" y="5334000"/>
            <a:ext cx="76200" cy="1524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80000"/>
              </a:lnSpc>
              <a:defRPr/>
            </a:pPr>
            <a:endParaRPr lang="ru-RU" altLang="ru-RU" sz="80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124" name="Picture 5" descr="Картинка 10 из 920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4052731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Картинка 20 из 12290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891540"/>
            <a:ext cx="3810000" cy="5442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200" y="3996035"/>
            <a:ext cx="57831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Не хочу учиться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Картинка 1 из 5377">
            <a:hlinkClick r:id="rId2"/>
          </p:cNvPr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7575" y="117475"/>
            <a:ext cx="1593850" cy="2397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19" name="Rectangle 8"/>
          <p:cNvSpPr>
            <a:spLocks noGrp="1" noChangeArrowheads="1"/>
          </p:cNvSpPr>
          <p:nvPr>
            <p:ph sz="half" idx="13"/>
          </p:nvPr>
        </p:nvSpPr>
        <p:spPr>
          <a:xfrm>
            <a:off x="120650" y="1158875"/>
            <a:ext cx="8740775" cy="57292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Выражайте претензии обоснованно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Не реагируйте слишком бурно на плохие оценки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Выражайте претензии в нейтральном тоне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Говорите о своих чувствах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Делая замечание, указывайте и на  «плюсы»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 smtClean="0"/>
              <a:t>Выясняйте причины, задавайте вопросы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   </a:t>
            </a:r>
            <a:endParaRPr lang="ru-RU" altLang="ru-RU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551613" y="228600"/>
            <a:ext cx="64008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160">
                  <a:solidFill>
                    <a:srgbClr val="46788D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760603">
                      <a:satMod val="175000"/>
                      <a:alpha val="40000"/>
                    </a:srgb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Справедливая критика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304800"/>
            <a:ext cx="75438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Запомните, маленькие дети учатся для вас, ради вашей похвалы и признательности. Не надоедайте ему нотациями, а сделайте ставку на любознательность. Тогда и учеба станет для него радостным открытием, и круг интересов постепенно расширится.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0178" name="Picture 2" descr="https://im3-tub-ru.yandex.net/i?id=605c9ad7f14a8bb484102de41ba7295f&amp;n=33&amp;h=190&amp;w=3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306193"/>
            <a:ext cx="4217903" cy="2399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5450" y="1833563"/>
            <a:ext cx="7883525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 ли полезным для вас сегодняшнее 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409575" y="3505200"/>
            <a:ext cx="84550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Как вы мотивируете своих детей к школьной</a:t>
            </a:r>
          </a:p>
          <a:p>
            <a:r>
              <a:rPr lang="ru-RU" altLang="ru-RU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деятельности? 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432375"/>
            <a:ext cx="67517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dirty="0">
                <a:ln>
                  <a:solidFill>
                    <a:srgbClr val="0070C0"/>
                  </a:solidFill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Отправьте, пожалуйста, ответы в чат:</a:t>
            </a:r>
            <a:endParaRPr lang="ru-RU" sz="3200" dirty="0">
              <a:ln>
                <a:solidFill>
                  <a:srgbClr val="0070C0"/>
                </a:solidFill>
              </a:ln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im2-tub-ru.yandex.net/i?id=629a433a010aaf675d722d4ad61dae2e&amp;n=33&amp;h=190&amp;w=28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4407" y="2133600"/>
            <a:ext cx="3769593" cy="2495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" y="934551"/>
            <a:ext cx="66294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Учить детей сегодня трудно,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И раньше было нелегко.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Читать, считать, писать учили: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«Даёт корова молоко».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Век XXI – век открытий,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Век инноваций, новизны,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От нас сейчас зависит,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Какими дети быть должны.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Желаем вам, чтоб дети ваши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Светились от улыбок и любви,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Здоровья вам и творческих успехов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858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В век инноваций, новизны!</a:t>
            </a:r>
            <a:endParaRPr lang="ru-RU" sz="2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858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5" descr="Картинка 41 из 52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19400"/>
            <a:ext cx="5769119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33154" y="234077"/>
            <a:ext cx="7355796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Мотивация ученика- </a:t>
            </a:r>
          </a:p>
          <a:p>
            <a:pPr algn="ctr">
              <a:defRPr/>
            </a:pP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основное условие </a:t>
            </a:r>
          </a:p>
          <a:p>
            <a:pPr algn="ctr">
              <a:defRPr/>
            </a:pPr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успешного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03225" y="2667000"/>
            <a:ext cx="82296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Какие отметки вы чаще всего получали в школе? </a:t>
            </a:r>
          </a:p>
          <a:p>
            <a:endParaRPr lang="ru-RU" altLang="ru-RU" sz="3200">
              <a:solidFill>
                <a:srgbClr val="000000"/>
              </a:solidFill>
              <a:latin typeface="Helvetica" panose="020B0604020202020204" pitchFamily="34" charset="0"/>
              <a:cs typeface="Calibri" panose="020F0502020204030204" pitchFamily="34" charset="0"/>
            </a:endParaRPr>
          </a:p>
          <a:p>
            <a:r>
              <a:rPr lang="ru-RU" altLang="ru-RU" sz="3200">
                <a:solidFill>
                  <a:srgbClr val="000000"/>
                </a:solidFill>
                <a:latin typeface="Helvetica" panose="020B0604020202020204" pitchFamily="34" charset="0"/>
                <a:cs typeface="Calibri" panose="020F0502020204030204" pitchFamily="34" charset="0"/>
              </a:rPr>
              <a:t>2. Какие отметки вы бы хотели видеть у      ваших детей? </a:t>
            </a:r>
            <a:endParaRPr lang="ru-RU" altLang="ru-RU" sz="3200"/>
          </a:p>
        </p:txBody>
      </p:sp>
      <p:sp>
        <p:nvSpPr>
          <p:cNvPr id="4" name="Прямоугольник 3"/>
          <p:cNvSpPr/>
          <p:nvPr/>
        </p:nvSpPr>
        <p:spPr>
          <a:xfrm>
            <a:off x="403225" y="762000"/>
            <a:ext cx="84359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Ответьте, пожалуйста на 2 вопроса.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9800" y="533400"/>
            <a:ext cx="46833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Что такое </a:t>
            </a:r>
            <a:r>
              <a:rPr lang="ru-RU" sz="4000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проект?</a:t>
            </a:r>
            <a:endParaRPr lang="ru-RU" sz="4000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7200" y="2286000"/>
            <a:ext cx="86868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Проект – дело, в результате которого получается </a:t>
            </a:r>
            <a:r>
              <a:rPr lang="ru-RU" altLang="ru-RU" sz="2400" b="1" u="sng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продукт</a:t>
            </a:r>
            <a:r>
              <a:rPr lang="ru-RU" altLang="ru-RU" sz="24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Проект всегда ориентирован на самостоятельную деятельность учащихся - индивидуальную, парную, групповую, которую учащиеся выполняют в течение определенного отрезка времени.</a:t>
            </a: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5" descr="Картинка 27 из 12060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52183"/>
            <a:ext cx="3429000" cy="2574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5320" y="609600"/>
            <a:ext cx="818388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ЦЕЛЬ исследования – разобраться в том, что такое мотивация и как её повысить у детей.</a:t>
            </a:r>
            <a:endParaRPr lang="ru-RU" sz="20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060" y="2350413"/>
            <a:ext cx="85344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1. Нужно выяснить, что такое мотивация.</a:t>
            </a:r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defRPr/>
            </a:pPr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pPr>
              <a:defRPr/>
            </a:pP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2. Почему происходит снижение мотивации, и как её можно повысить.</a:t>
            </a:r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47615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Задачи:</a:t>
            </a:r>
            <a:endParaRPr lang="ru-RU" sz="4000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5800" y="2438400"/>
            <a:ext cx="82597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Сильной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убедительной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истинной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скрытой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мелочной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материальной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отрицательной подсознательной   правильной</a:t>
            </a:r>
            <a:r>
              <a:rPr lang="ru-RU" altLang="ru-RU" sz="4000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 </a:t>
            </a:r>
            <a:endParaRPr lang="ru-RU" alt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3000" y="685800"/>
            <a:ext cx="685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Какой бывает мотивация? Выбрать нужное.</a:t>
            </a:r>
            <a:endParaRPr lang="ru-RU" sz="3600" b="1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2400" y="2590800"/>
            <a:ext cx="89916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 b="1">
                <a:solidFill>
                  <a:srgbClr val="00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Поиск   действие   сотрудничество исследование   поступок   предатель   человек определение   драка </a:t>
            </a:r>
            <a:endParaRPr lang="ru-RU" alt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533400"/>
            <a:ext cx="73914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Ассоциации к слову мотивация.  Выбрать нужное.</a:t>
            </a:r>
            <a:endParaRPr lang="ru-RU" sz="3600" b="1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1093</TotalTime>
  <Words>826</Words>
  <Application>Microsoft Office PowerPoint</Application>
  <PresentationFormat>Экран (4:3)</PresentationFormat>
  <Paragraphs>130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Сектор</vt:lpstr>
      <vt:lpstr>Слайд 1</vt:lpstr>
      <vt:lpstr>Каждый родитель хочет, чтобы его ребёнок хорошо учился, с интересом и желанием занимался в школе.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ЭТО ИСКРЕННИЙ ИНТЕРЕС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Марина Валерьевна</dc:creator>
  <cp:lastModifiedBy>Хозяин</cp:lastModifiedBy>
  <cp:revision>90</cp:revision>
  <cp:lastPrinted>1601-01-01T00:00:00Z</cp:lastPrinted>
  <dcterms:created xsi:type="dcterms:W3CDTF">1601-01-01T00:00:00Z</dcterms:created>
  <dcterms:modified xsi:type="dcterms:W3CDTF">2021-05-19T19:48:42Z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