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85" r:id="rId4"/>
    <p:sldId id="279" r:id="rId5"/>
    <p:sldId id="259" r:id="rId6"/>
    <p:sldId id="260" r:id="rId7"/>
    <p:sldId id="261" r:id="rId8"/>
    <p:sldId id="262" r:id="rId9"/>
    <p:sldId id="276" r:id="rId10"/>
    <p:sldId id="278" r:id="rId11"/>
    <p:sldId id="282" r:id="rId12"/>
    <p:sldId id="280" r:id="rId13"/>
    <p:sldId id="263" r:id="rId14"/>
    <p:sldId id="264" r:id="rId15"/>
    <p:sldId id="265" r:id="rId16"/>
    <p:sldId id="267" r:id="rId17"/>
    <p:sldId id="269" r:id="rId18"/>
    <p:sldId id="270" r:id="rId19"/>
    <p:sldId id="271" r:id="rId20"/>
    <p:sldId id="272" r:id="rId21"/>
    <p:sldId id="273" r:id="rId22"/>
    <p:sldId id="281" r:id="rId23"/>
    <p:sldId id="274" r:id="rId24"/>
    <p:sldId id="28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870" autoAdjust="0"/>
  </p:normalViewPr>
  <p:slideViewPr>
    <p:cSldViewPr>
      <p:cViewPr>
        <p:scale>
          <a:sx n="90" d="100"/>
          <a:sy n="90" d="100"/>
        </p:scale>
        <p:origin x="-10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EF1B-22F8-4C8D-9E58-AA1FB37802C6}" type="datetimeFigureOut">
              <a:rPr lang="ru-RU" smtClean="0"/>
              <a:pPr/>
              <a:t>03.05.2021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EF1B-22F8-4C8D-9E58-AA1FB37802C6}" type="datetimeFigureOut">
              <a:rPr lang="ru-RU" smtClean="0"/>
              <a:pPr/>
              <a:t>03.05.2021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EF1B-22F8-4C8D-9E58-AA1FB37802C6}" type="datetimeFigureOut">
              <a:rPr lang="ru-RU" smtClean="0"/>
              <a:pPr/>
              <a:t>03.05.2021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EF1B-22F8-4C8D-9E58-AA1FB37802C6}" type="datetimeFigureOut">
              <a:rPr lang="ru-RU" smtClean="0"/>
              <a:pPr/>
              <a:t>03.05.2021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EF1B-22F8-4C8D-9E58-AA1FB37802C6}" type="datetimeFigureOut">
              <a:rPr lang="ru-RU" smtClean="0"/>
              <a:pPr/>
              <a:t>03.05.2021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EF1B-22F8-4C8D-9E58-AA1FB37802C6}" type="datetimeFigureOut">
              <a:rPr lang="ru-RU" smtClean="0"/>
              <a:pPr/>
              <a:t>03.05.2021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EF1B-22F8-4C8D-9E58-AA1FB37802C6}" type="datetimeFigureOut">
              <a:rPr lang="ru-RU" smtClean="0"/>
              <a:pPr/>
              <a:t>03.05.2021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EF1B-22F8-4C8D-9E58-AA1FB37802C6}" type="datetimeFigureOut">
              <a:rPr lang="ru-RU" smtClean="0"/>
              <a:pPr/>
              <a:t>03.05.2021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EF1B-22F8-4C8D-9E58-AA1FB37802C6}" type="datetimeFigureOut">
              <a:rPr lang="ru-RU" smtClean="0"/>
              <a:pPr/>
              <a:t>03.05.2021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EF1B-22F8-4C8D-9E58-AA1FB37802C6}" type="datetimeFigureOut">
              <a:rPr lang="ru-RU" smtClean="0"/>
              <a:pPr/>
              <a:t>03.05.2021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EF1B-22F8-4C8D-9E58-AA1FB37802C6}" type="datetimeFigureOut">
              <a:rPr lang="ru-RU" smtClean="0"/>
              <a:pPr/>
              <a:t>03.05.2021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3EF1B-22F8-4C8D-9E58-AA1FB37802C6}" type="datetimeFigureOut">
              <a:rPr lang="ru-RU" smtClean="0"/>
              <a:pPr/>
              <a:t>03.05.2021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14290"/>
            <a:ext cx="8534400" cy="6400800"/>
          </a:xfrm>
          <a:prstGeom prst="rect">
            <a:avLst/>
          </a:prstGeom>
          <a:noFill/>
          <a:ln w="3143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85926"/>
            <a:ext cx="7772400" cy="1785951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/>
            </a:r>
            <a:br>
              <a:rPr lang="ru-RU" sz="8000" b="1" dirty="0" smtClean="0">
                <a:solidFill>
                  <a:srgbClr val="FF0000"/>
                </a:solidFill>
              </a:rPr>
            </a:br>
            <a:r>
              <a:rPr lang="ru-RU" sz="8000" b="1" dirty="0">
                <a:solidFill>
                  <a:srgbClr val="FF0000"/>
                </a:solidFill>
              </a:rPr>
              <a:t/>
            </a:r>
            <a:br>
              <a:rPr lang="ru-RU" sz="8000" b="1" dirty="0">
                <a:solidFill>
                  <a:srgbClr val="FF0000"/>
                </a:solidFill>
              </a:rPr>
            </a:br>
            <a:r>
              <a:rPr lang="ru-RU" sz="8000" b="1" dirty="0" smtClean="0">
                <a:solidFill>
                  <a:srgbClr val="FF0000"/>
                </a:solidFill>
              </a:rPr>
              <a:t>  </a:t>
            </a:r>
            <a:br>
              <a:rPr lang="ru-RU" sz="8000" b="1" dirty="0" smtClean="0">
                <a:solidFill>
                  <a:srgbClr val="FF0000"/>
                </a:solidFill>
              </a:rPr>
            </a:br>
            <a:r>
              <a:rPr lang="ru-RU" sz="8000" b="1" dirty="0" smtClean="0">
                <a:solidFill>
                  <a:srgbClr val="FF0000"/>
                </a:solidFill>
              </a:rPr>
              <a:t>    Путешествие в   </a:t>
            </a:r>
            <a:br>
              <a:rPr lang="ru-RU" sz="8000" b="1" dirty="0" smtClean="0">
                <a:solidFill>
                  <a:srgbClr val="FF0000"/>
                </a:solidFill>
              </a:rPr>
            </a:br>
            <a:r>
              <a:rPr lang="ru-RU" sz="8000" b="1" dirty="0" smtClean="0">
                <a:solidFill>
                  <a:srgbClr val="FF0000"/>
                </a:solidFill>
              </a:rPr>
              <a:t>   мир профессий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3042" y="3643314"/>
            <a:ext cx="6643734" cy="235745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 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през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4957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Если птичка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заболела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, 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Иль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собачка, или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кот.</a:t>
            </a:r>
            <a:endParaRPr lang="ru-RU" b="1" dirty="0">
              <a:solidFill>
                <a:schemeClr val="accent4"/>
              </a:solidFill>
              <a:latin typeface="Calibri" pitchFamily="34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Всех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их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вылечит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умело,</a:t>
            </a:r>
            <a:endParaRPr lang="ru-RU" b="1" dirty="0">
              <a:solidFill>
                <a:schemeClr val="accent4"/>
              </a:solidFill>
              <a:latin typeface="Calibri" pitchFamily="34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Всем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поможет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доктор</a:t>
            </a:r>
            <a:endParaRPr lang="ru-RU" b="1" dirty="0">
              <a:solidFill>
                <a:schemeClr val="accent4"/>
              </a:solidFill>
              <a:latin typeface="Calibri" pitchFamily="34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тот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.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/>
            </a:r>
            <a:b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</a:br>
            <a:endParaRPr lang="ru-RU" b="1" dirty="0" smtClean="0">
              <a:solidFill>
                <a:schemeClr val="accent4"/>
              </a:solidFill>
              <a:latin typeface="Calibri" pitchFamily="34" charset="0"/>
            </a:endParaRPr>
          </a:p>
          <a:p>
            <a:pPr>
              <a:buNone/>
            </a:pPr>
            <a:r>
              <a:rPr lang="ru-RU" sz="3500" b="1" dirty="0" smtClean="0">
                <a:solidFill>
                  <a:srgbClr val="FF0000"/>
                </a:solidFill>
              </a:rPr>
              <a:t>                       </a:t>
            </a:r>
            <a:r>
              <a:rPr lang="ru-RU" sz="5200" b="1" dirty="0" smtClean="0">
                <a:solidFill>
                  <a:srgbClr val="FF0000"/>
                </a:solidFill>
              </a:rPr>
              <a:t>Ветеринар</a:t>
            </a:r>
          </a:p>
          <a:p>
            <a:pPr>
              <a:buNone/>
            </a:pP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6387" name="Picture 3" descr="C:\Users\User\Desktop\ветеринар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4" y="1428736"/>
            <a:ext cx="3571900" cy="37172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през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424262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Он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в скафандре, 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со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страховкой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, 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Вышел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на орбиту. 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Кораблю поправил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ловко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 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Кабель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перебитый.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/>
            </a:r>
            <a:b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</a:br>
            <a:r>
              <a:rPr lang="ru-RU" dirty="0" smtClean="0"/>
              <a:t>       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            </a:t>
            </a:r>
            <a:r>
              <a:rPr lang="ru-RU" sz="4800" b="1" dirty="0" smtClean="0">
                <a:solidFill>
                  <a:srgbClr val="FF0000"/>
                </a:solidFill>
              </a:rPr>
              <a:t>Космонавт</a:t>
            </a:r>
            <a:endParaRPr lang="ru-RU" sz="48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9938" name="Picture 2" descr="C:\Users\User\Desktop\космонавт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661" y="1428736"/>
            <a:ext cx="3500463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през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352824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Наяву</a:t>
            </a:r>
            <a:r>
              <a:rPr lang="ru-RU" sz="3000" b="1" dirty="0">
                <a:solidFill>
                  <a:schemeClr val="accent4"/>
                </a:solidFill>
                <a:latin typeface="Calibri" pitchFamily="34" charset="0"/>
              </a:rPr>
              <a:t>, а не во сне</a:t>
            </a:r>
          </a:p>
          <a:p>
            <a:pPr>
              <a:buNone/>
            </a:pPr>
            <a:r>
              <a:rPr lang="ru-RU" sz="3000" b="1" dirty="0">
                <a:solidFill>
                  <a:schemeClr val="accent4"/>
                </a:solidFill>
                <a:latin typeface="Calibri" pitchFamily="34" charset="0"/>
              </a:rPr>
              <a:t>Он летает в вышине.</a:t>
            </a:r>
          </a:p>
          <a:p>
            <a:pPr>
              <a:buNone/>
            </a:pPr>
            <a:r>
              <a:rPr lang="ru-RU" sz="3000" b="1" dirty="0">
                <a:solidFill>
                  <a:schemeClr val="accent4"/>
                </a:solidFill>
                <a:latin typeface="Calibri" pitchFamily="34" charset="0"/>
              </a:rPr>
              <a:t>Водит в </a:t>
            </a: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небе</a:t>
            </a:r>
          </a:p>
          <a:p>
            <a:pPr>
              <a:buNone/>
            </a:pP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самолет</a:t>
            </a:r>
            <a:r>
              <a:rPr lang="ru-RU" sz="3000" b="1" dirty="0">
                <a:solidFill>
                  <a:schemeClr val="accent4"/>
                </a:solidFill>
                <a:latin typeface="Calibri" pitchFamily="34" charset="0"/>
              </a:rPr>
              <a:t>.</a:t>
            </a:r>
          </a:p>
          <a:p>
            <a:pPr>
              <a:buNone/>
            </a:pPr>
            <a:r>
              <a:rPr lang="ru-RU" sz="3000" b="1" dirty="0">
                <a:solidFill>
                  <a:schemeClr val="accent4"/>
                </a:solidFill>
                <a:latin typeface="Calibri" pitchFamily="34" charset="0"/>
              </a:rPr>
              <a:t>Кто же он, скажи? </a:t>
            </a:r>
          </a:p>
          <a:p>
            <a:pPr>
              <a:buNone/>
            </a:pPr>
            <a:r>
              <a:rPr lang="ru-RU" sz="5200" b="1" dirty="0" smtClean="0">
                <a:solidFill>
                  <a:srgbClr val="FF0000"/>
                </a:solidFill>
              </a:rPr>
              <a:t>Пилот</a:t>
            </a:r>
          </a:p>
          <a:p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                   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7410" name="Picture 2" descr="C:\Users\User\Desktop\пилот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00" y="1428736"/>
            <a:ext cx="3493686" cy="36915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през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85860"/>
            <a:ext cx="3638576" cy="484030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Он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на работе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роль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играет</a:t>
            </a:r>
            <a:endParaRPr lang="ru-RU" b="1" dirty="0">
              <a:solidFill>
                <a:schemeClr val="accent4"/>
              </a:solidFill>
              <a:latin typeface="Calibri" pitchFamily="34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И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мастерством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нас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поражает.</a:t>
            </a:r>
            <a:endParaRPr lang="ru-RU" b="1" dirty="0">
              <a:solidFill>
                <a:schemeClr val="accent4"/>
              </a:solidFill>
              <a:latin typeface="Calibri" pitchFamily="34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Мы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с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нетерпением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день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тот ждем</a:t>
            </a:r>
            <a:endParaRPr lang="ru-RU" b="1" dirty="0">
              <a:solidFill>
                <a:schemeClr val="accent4"/>
              </a:solidFill>
              <a:latin typeface="Calibri" pitchFamily="34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Когда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в театр к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нему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пойдём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800" b="1" dirty="0" smtClean="0">
                <a:solidFill>
                  <a:srgbClr val="FF0000"/>
                </a:solidFill>
              </a:rPr>
              <a:t>Актёр</a:t>
            </a:r>
          </a:p>
          <a:p>
            <a:pPr>
              <a:buNone/>
            </a:pP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C:\Users\User\Desktop\профессия3.jpg"/>
          <p:cNvPicPr>
            <a:picLocks noGrp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00" y="1428736"/>
            <a:ext cx="3143272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през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567138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Разукрасил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он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весь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двор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 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И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аллейку, и забор, 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Рисовал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цветы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и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дождик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 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Боря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- будущий... </a:t>
            </a:r>
            <a:endParaRPr lang="ru-RU" b="1" dirty="0" smtClean="0">
              <a:solidFill>
                <a:schemeClr val="accent4"/>
              </a:solidFill>
              <a:latin typeface="Calibri" pitchFamily="34" charset="0"/>
            </a:endParaRPr>
          </a:p>
          <a:p>
            <a:pPr>
              <a:buNone/>
            </a:pPr>
            <a:r>
              <a:rPr lang="ru-RU" sz="4800" b="1" dirty="0">
                <a:solidFill>
                  <a:srgbClr val="FF0000"/>
                </a:solidFill>
              </a:rPr>
              <a:t>Художник</a:t>
            </a:r>
            <a:endParaRPr lang="ru-RU" sz="4800" dirty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       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C:\Users\User\Desktop\профессия3.jpg"/>
          <p:cNvPicPr>
            <a:picLocks noGrp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662" y="1428736"/>
            <a:ext cx="342112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през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710014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Встанем </a:t>
            </a:r>
            <a:r>
              <a:rPr lang="ru-RU" sz="3000" b="1" dirty="0">
                <a:solidFill>
                  <a:schemeClr val="accent4"/>
                </a:solidFill>
                <a:latin typeface="Calibri" pitchFamily="34" charset="0"/>
              </a:rPr>
              <a:t>мы, когда </a:t>
            </a: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вы</a:t>
            </a:r>
          </a:p>
          <a:p>
            <a:pPr>
              <a:buNone/>
            </a:pP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спите,</a:t>
            </a:r>
          </a:p>
          <a:p>
            <a:pPr>
              <a:buNone/>
            </a:pP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И </a:t>
            </a:r>
            <a:r>
              <a:rPr lang="ru-RU" sz="3000" b="1" dirty="0">
                <a:solidFill>
                  <a:schemeClr val="accent4"/>
                </a:solidFill>
                <a:latin typeface="Calibri" pitchFamily="34" charset="0"/>
              </a:rPr>
              <a:t>муку просеем </a:t>
            </a: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в</a:t>
            </a:r>
          </a:p>
          <a:p>
            <a:pPr>
              <a:buNone/>
            </a:pP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сите,</a:t>
            </a:r>
          </a:p>
          <a:p>
            <a:pPr>
              <a:buNone/>
            </a:pP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Докрасна натопим</a:t>
            </a:r>
          </a:p>
          <a:p>
            <a:pPr>
              <a:buNone/>
            </a:pP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печь,</a:t>
            </a:r>
          </a:p>
          <a:p>
            <a:pPr>
              <a:buNone/>
            </a:pP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Чтобы </a:t>
            </a:r>
            <a:r>
              <a:rPr lang="ru-RU" sz="3000" b="1" dirty="0">
                <a:solidFill>
                  <a:schemeClr val="accent4"/>
                </a:solidFill>
                <a:latin typeface="Calibri" pitchFamily="34" charset="0"/>
              </a:rPr>
              <a:t>хлеб к утру </a:t>
            </a:r>
            <a:endParaRPr lang="ru-RU" sz="3000" b="1" dirty="0" smtClean="0">
              <a:solidFill>
                <a:schemeClr val="accent4"/>
              </a:solidFill>
              <a:latin typeface="Calibri" pitchFamily="34" charset="0"/>
            </a:endParaRPr>
          </a:p>
          <a:p>
            <a:pPr>
              <a:buNone/>
            </a:pP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испечь</a:t>
            </a:r>
            <a:r>
              <a:rPr lang="ru-RU" sz="3000" b="1" dirty="0">
                <a:solidFill>
                  <a:schemeClr val="accent4"/>
                </a:solidFill>
                <a:latin typeface="Calibri" pitchFamily="34" charset="0"/>
              </a:rPr>
              <a:t>.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                      </a:t>
            </a:r>
            <a:endParaRPr lang="ru-RU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5200" b="1" dirty="0" smtClean="0">
                <a:solidFill>
                  <a:srgbClr val="FF0000"/>
                </a:solidFill>
              </a:rPr>
              <a:t>Пекари</a:t>
            </a:r>
            <a:endParaRPr lang="ru-RU" sz="5200" dirty="0" smtClean="0">
              <a:solidFill>
                <a:srgbClr val="FF0000"/>
              </a:solidFill>
            </a:endParaRPr>
          </a:p>
          <a:p>
            <a:endParaRPr lang="ru-RU" dirty="0" smtClean="0"/>
          </a:p>
        </p:txBody>
      </p:sp>
      <p:pic>
        <p:nvPicPr>
          <p:cNvPr id="5" name="Содержимое 4" descr="C:\Users\User\Desktop\профессия3.jpg"/>
          <p:cNvPicPr>
            <a:picLocks noGrp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1538" y="1500174"/>
            <a:ext cx="3168000" cy="36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през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7686" y="1600200"/>
            <a:ext cx="3714776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Гвозди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, топоры, пила,</a:t>
            </a:r>
          </a:p>
          <a:p>
            <a:pPr>
              <a:buNone/>
            </a:pP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Стружек целая гора.</a:t>
            </a:r>
          </a:p>
          <a:p>
            <a:pPr>
              <a:buNone/>
            </a:pP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Это трудится работник —</a:t>
            </a:r>
          </a:p>
          <a:p>
            <a:pPr>
              <a:buNone/>
            </a:pP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Делает нам стулья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...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                    </a:t>
            </a:r>
            <a:r>
              <a:rPr lang="ru-RU" sz="4800" b="1" dirty="0" smtClean="0">
                <a:solidFill>
                  <a:srgbClr val="FF0000"/>
                </a:solidFill>
              </a:rPr>
              <a:t>Плотник</a:t>
            </a:r>
            <a:endParaRPr lang="ru-RU" sz="48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endParaRPr lang="ru-RU" dirty="0" smtClean="0"/>
          </a:p>
        </p:txBody>
      </p:sp>
      <p:pic>
        <p:nvPicPr>
          <p:cNvPr id="3074" name="Picture 2" descr="C:\Users\User\Desktop\профессия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00" y="1428736"/>
            <a:ext cx="2852921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ser\Desktop\през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78145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Мечтает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Рома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людям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помогать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 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Повсюду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от огня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дома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спасать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. 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Вода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- напарник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его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главный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, </a:t>
            </a:r>
            <a:endParaRPr lang="ru-RU" b="1" dirty="0" smtClean="0">
              <a:solidFill>
                <a:schemeClr val="accent4"/>
              </a:solidFill>
              <a:latin typeface="Calibri" pitchFamily="34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Ведь Рома –будущий…</a:t>
            </a:r>
            <a:endParaRPr lang="ru-RU" b="1" dirty="0">
              <a:solidFill>
                <a:schemeClr val="accent4"/>
              </a:solidFill>
              <a:latin typeface="Calibri" pitchFamily="34" charset="0"/>
            </a:endParaRPr>
          </a:p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Пожарный</a:t>
            </a:r>
            <a:r>
              <a:rPr lang="ru-RU" sz="4800" dirty="0" smtClean="0"/>
              <a:t> </a:t>
            </a:r>
          </a:p>
        </p:txBody>
      </p:sp>
      <p:pic>
        <p:nvPicPr>
          <p:cNvPr id="5123" name="Picture 3" descr="C:\Users\User\Desktop\проф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4" y="1428736"/>
            <a:ext cx="3388496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през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352824" cy="4525963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Наведет стеклянный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глаз,</a:t>
            </a:r>
          </a:p>
          <a:p>
            <a:pPr>
              <a:buNone/>
            </a:pP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 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Щелкнет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раз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– и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помним  вас.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4800" b="1" dirty="0" smtClean="0">
                <a:solidFill>
                  <a:srgbClr val="FF0000"/>
                </a:solidFill>
              </a:rPr>
              <a:t>Фотограф </a:t>
            </a:r>
            <a:endParaRPr lang="ru-RU" sz="48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b="1" dirty="0" smtClean="0">
              <a:solidFill>
                <a:srgbClr val="FF0000"/>
              </a:solidFill>
            </a:endParaRPr>
          </a:p>
        </p:txBody>
      </p:sp>
      <p:pic>
        <p:nvPicPr>
          <p:cNvPr id="6146" name="Picture 2" descr="C:\Users\User\Desktop\профессии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1538" y="1500174"/>
            <a:ext cx="2664000" cy="36702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през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4" y="1357298"/>
            <a:ext cx="3786214" cy="476886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У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этой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волшебницы,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Этой художницы,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Не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кисти и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краски,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А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гребень и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ножницы.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Она обладает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Таинственной силой: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К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кому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прикоснётся,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Тот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станет красивый.</a:t>
            </a:r>
          </a:p>
          <a:p>
            <a:pPr>
              <a:buNone/>
            </a:pPr>
            <a:r>
              <a:rPr lang="ru-RU" sz="4800" b="1" dirty="0">
                <a:solidFill>
                  <a:srgbClr val="FF0000"/>
                </a:solidFill>
              </a:rPr>
              <a:t>Парикмахер</a:t>
            </a:r>
            <a:endParaRPr lang="ru-RU" sz="4800" dirty="0">
              <a:solidFill>
                <a:srgbClr val="FF0000"/>
              </a:solidFill>
            </a:endParaRPr>
          </a:p>
          <a:p>
            <a:endParaRPr lang="ru-RU" dirty="0" smtClean="0"/>
          </a:p>
        </p:txBody>
      </p:sp>
      <p:pic>
        <p:nvPicPr>
          <p:cNvPr id="7170" name="Picture 2" descr="C:\Users\User\Desktop\профессии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2976" y="1428736"/>
            <a:ext cx="2556000" cy="36675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14290"/>
            <a:ext cx="8258204" cy="591187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Цель</a:t>
            </a:r>
            <a:r>
              <a:rPr lang="ru-RU" dirty="0"/>
              <a:t>: создание условий для формирования представлений о мире профессий, формирование коммуникативной компетентности воспитанников посредством включения их проектную деятельность.</a:t>
            </a:r>
          </a:p>
          <a:p>
            <a:r>
              <a:rPr lang="ru-RU" b="1" dirty="0"/>
              <a:t>Задачи</a:t>
            </a:r>
            <a:r>
              <a:rPr lang="ru-RU" dirty="0"/>
              <a:t>: рассмотреть роль образования в жизни человека и общества;</a:t>
            </a:r>
          </a:p>
          <a:p>
            <a:r>
              <a:rPr lang="ru-RU" dirty="0"/>
              <a:t>обогащение знаний учащихся о мире профессий, воспитывать уважительное и доброе отношение к людям разных профессий</a:t>
            </a:r>
          </a:p>
          <a:p>
            <a:r>
              <a:rPr lang="ru-RU" dirty="0"/>
              <a:t>опыт участия в проектной деятельности, опыт презентации проектов</a:t>
            </a:r>
          </a:p>
          <a:p>
            <a:r>
              <a:rPr lang="ru-RU" dirty="0"/>
              <a:t>способствовать выработке положительного отношения и уважения к труду и начальной профориентации.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през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4" y="1600200"/>
            <a:ext cx="357190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На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посту своем стоит,</a:t>
            </a:r>
          </a:p>
          <a:p>
            <a:pPr>
              <a:buNone/>
            </a:pP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За порядком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он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следит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.</a:t>
            </a:r>
          </a:p>
          <a:p>
            <a:pPr>
              <a:buNone/>
            </a:pP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Строгий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смелый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офицер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.</a:t>
            </a:r>
          </a:p>
          <a:p>
            <a:pPr>
              <a:buNone/>
            </a:pP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Кто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он?</a:t>
            </a:r>
          </a:p>
          <a:p>
            <a:pPr>
              <a:buNone/>
            </a:pPr>
            <a:r>
              <a:rPr lang="ru-RU" sz="4400" b="1" dirty="0">
                <a:solidFill>
                  <a:srgbClr val="FF0000"/>
                </a:solidFill>
              </a:rPr>
              <a:t>Полицейский</a:t>
            </a:r>
            <a:endParaRPr lang="ru-RU" sz="4400" dirty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8194" name="Picture 2" descr="C:\Users\User\Desktop\профессии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85852" y="1500174"/>
            <a:ext cx="2143140" cy="363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през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424262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Для </a:t>
            </a:r>
            <a:r>
              <a:rPr lang="ru-RU" sz="3000" b="1" dirty="0">
                <a:solidFill>
                  <a:schemeClr val="accent4"/>
                </a:solidFill>
                <a:latin typeface="Calibri" pitchFamily="34" charset="0"/>
              </a:rPr>
              <a:t>собаки, </a:t>
            </a: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для</a:t>
            </a:r>
          </a:p>
          <a:p>
            <a:pPr>
              <a:buNone/>
            </a:pP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скворцов</a:t>
            </a:r>
            <a:r>
              <a:rPr lang="ru-RU" sz="3000" b="1" dirty="0">
                <a:solidFill>
                  <a:schemeClr val="accent4"/>
                </a:solidFill>
                <a:latin typeface="Calibri" pitchFamily="34" charset="0"/>
              </a:rPr>
              <a:t> </a:t>
            </a:r>
          </a:p>
          <a:p>
            <a:pPr>
              <a:buNone/>
            </a:pP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Дом соорудить</a:t>
            </a:r>
          </a:p>
          <a:p>
            <a:pPr>
              <a:buNone/>
            </a:pP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готов.</a:t>
            </a:r>
            <a:endParaRPr lang="ru-RU" sz="3000" b="1" dirty="0">
              <a:solidFill>
                <a:schemeClr val="accent4"/>
              </a:solidFill>
              <a:latin typeface="Calibri" pitchFamily="34" charset="0"/>
            </a:endParaRPr>
          </a:p>
          <a:p>
            <a:pPr>
              <a:buNone/>
            </a:pP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Коля – высоты</a:t>
            </a:r>
          </a:p>
          <a:p>
            <a:pPr>
              <a:buNone/>
            </a:pP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любитель</a:t>
            </a:r>
            <a:r>
              <a:rPr lang="ru-RU" sz="3000" b="1" dirty="0">
                <a:solidFill>
                  <a:schemeClr val="accent4"/>
                </a:solidFill>
                <a:latin typeface="Calibri" pitchFamily="34" charset="0"/>
              </a:rPr>
              <a:t>, </a:t>
            </a:r>
          </a:p>
          <a:p>
            <a:pPr>
              <a:buNone/>
            </a:pP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Ведь </a:t>
            </a:r>
            <a:r>
              <a:rPr lang="ru-RU" sz="3000" b="1" dirty="0">
                <a:solidFill>
                  <a:schemeClr val="accent4"/>
                </a:solidFill>
                <a:latin typeface="Calibri" pitchFamily="34" charset="0"/>
              </a:rPr>
              <a:t>он </a:t>
            </a: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будущий…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5200" b="1" dirty="0">
                <a:solidFill>
                  <a:srgbClr val="FF0000"/>
                </a:solidFill>
              </a:rPr>
              <a:t>Строитель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9218" name="Picture 2" descr="C:\Users\User\Desktop\профессии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4" y="1428736"/>
            <a:ext cx="3357586" cy="36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през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00174"/>
            <a:ext cx="3710014" cy="485778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300" b="1" dirty="0" smtClean="0">
                <a:solidFill>
                  <a:schemeClr val="accent4"/>
                </a:solidFill>
                <a:latin typeface="Calibri" pitchFamily="34" charset="0"/>
              </a:rPr>
              <a:t>Вот на краешке </a:t>
            </a:r>
            <a:endParaRPr lang="ru-RU" sz="3300" b="1" dirty="0">
              <a:solidFill>
                <a:schemeClr val="accent4"/>
              </a:solidFill>
              <a:latin typeface="Calibri" pitchFamily="34" charset="0"/>
            </a:endParaRPr>
          </a:p>
          <a:p>
            <a:pPr>
              <a:buNone/>
            </a:pPr>
            <a:r>
              <a:rPr lang="ru-RU" sz="3300" b="1" dirty="0" smtClean="0">
                <a:solidFill>
                  <a:schemeClr val="accent4"/>
                </a:solidFill>
                <a:latin typeface="Calibri" pitchFamily="34" charset="0"/>
              </a:rPr>
              <a:t>опаской </a:t>
            </a:r>
          </a:p>
          <a:p>
            <a:pPr>
              <a:buNone/>
            </a:pPr>
            <a:r>
              <a:rPr lang="ru-RU" sz="3300" b="1" dirty="0" smtClean="0">
                <a:solidFill>
                  <a:schemeClr val="accent4"/>
                </a:solidFill>
                <a:latin typeface="Calibri" pitchFamily="34" charset="0"/>
              </a:rPr>
              <a:t>Он железо красит</a:t>
            </a:r>
          </a:p>
          <a:p>
            <a:pPr>
              <a:buNone/>
            </a:pPr>
            <a:r>
              <a:rPr lang="ru-RU" sz="3300" b="1" dirty="0" smtClean="0">
                <a:solidFill>
                  <a:schemeClr val="accent4"/>
                </a:solidFill>
                <a:latin typeface="Calibri" pitchFamily="34" charset="0"/>
              </a:rPr>
              <a:t>краской, </a:t>
            </a:r>
          </a:p>
          <a:p>
            <a:pPr>
              <a:buNone/>
            </a:pPr>
            <a:r>
              <a:rPr lang="ru-RU" sz="3300" b="1" dirty="0" smtClean="0">
                <a:solidFill>
                  <a:schemeClr val="accent4"/>
                </a:solidFill>
                <a:latin typeface="Calibri" pitchFamily="34" charset="0"/>
              </a:rPr>
              <a:t>У него в руках ведро, </a:t>
            </a:r>
          </a:p>
          <a:p>
            <a:pPr>
              <a:buNone/>
            </a:pPr>
            <a:r>
              <a:rPr lang="ru-RU" sz="3300" b="1" dirty="0" smtClean="0">
                <a:solidFill>
                  <a:schemeClr val="accent4"/>
                </a:solidFill>
                <a:latin typeface="Calibri" pitchFamily="34" charset="0"/>
              </a:rPr>
              <a:t>Сам расписан он</a:t>
            </a:r>
          </a:p>
          <a:p>
            <a:pPr>
              <a:buNone/>
            </a:pPr>
            <a:r>
              <a:rPr lang="ru-RU" sz="3300" b="1" dirty="0" smtClean="0">
                <a:solidFill>
                  <a:schemeClr val="accent4"/>
                </a:solidFill>
                <a:latin typeface="Calibri" pitchFamily="34" charset="0"/>
              </a:rPr>
              <a:t>пестро.</a:t>
            </a:r>
          </a:p>
          <a:p>
            <a:pPr>
              <a:buNone/>
            </a:pPr>
            <a:endParaRPr lang="ru-RU" sz="35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5600" b="1" dirty="0" smtClean="0">
                <a:solidFill>
                  <a:srgbClr val="FF0000"/>
                </a:solidFill>
              </a:rPr>
              <a:t>Маляр</a:t>
            </a:r>
            <a:endParaRPr lang="ru-RU" sz="56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38914" name="Picture 2" descr="C:\Users\User\Desktop\маляр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4" y="1428736"/>
            <a:ext cx="3714750" cy="3609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714876" y="4929198"/>
            <a:ext cx="1500198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User\Desktop\през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Громко прозвенел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звонок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,</a:t>
            </a:r>
          </a:p>
          <a:p>
            <a:pPr>
              <a:buNone/>
            </a:pP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В классе начался урок.</a:t>
            </a:r>
          </a:p>
          <a:p>
            <a:pPr>
              <a:buNone/>
            </a:pP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Знает школьник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и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родитель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—</a:t>
            </a:r>
          </a:p>
          <a:p>
            <a:pPr>
              <a:buNone/>
            </a:pP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Проведет урок... </a:t>
            </a:r>
            <a:endParaRPr lang="ru-RU" b="1" dirty="0" smtClean="0">
              <a:solidFill>
                <a:schemeClr val="accent4"/>
              </a:solidFill>
              <a:latin typeface="Calibri" pitchFamily="34" charset="0"/>
            </a:endParaRPr>
          </a:p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 Учитель</a:t>
            </a:r>
            <a:endParaRPr lang="ru-RU" sz="4800" dirty="0" smtClean="0">
              <a:solidFill>
                <a:srgbClr val="FF0000"/>
              </a:solidFill>
            </a:endParaRPr>
          </a:p>
          <a:p>
            <a:endParaRPr lang="ru-RU" dirty="0" smtClean="0"/>
          </a:p>
        </p:txBody>
      </p:sp>
      <p:pic>
        <p:nvPicPr>
          <p:cNvPr id="10242" name="Picture 2" descr="C:\Users\User\Desktop\профессии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786" y="1285860"/>
            <a:ext cx="3704182" cy="370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C:\Users\User\Desktop\през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14290"/>
            <a:ext cx="8429684" cy="650085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5357826"/>
            <a:ext cx="3071834" cy="147732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defRPr/>
            </a:pPr>
            <a:r>
              <a:rPr lang="ru-RU" b="1" kern="0" dirty="0">
                <a:solidFill>
                  <a:prstClr val="black"/>
                </a:solidFill>
              </a:rPr>
              <a:t>Работу выполнила</a:t>
            </a:r>
          </a:p>
          <a:p>
            <a:pPr lvl="0">
              <a:defRPr/>
            </a:pPr>
            <a:r>
              <a:rPr lang="ru-RU" b="1" kern="0" dirty="0">
                <a:solidFill>
                  <a:prstClr val="black"/>
                </a:solidFill>
              </a:rPr>
              <a:t> учитель начальных классов </a:t>
            </a:r>
          </a:p>
          <a:p>
            <a:pPr lvl="0">
              <a:defRPr/>
            </a:pPr>
            <a:r>
              <a:rPr lang="ru-RU" b="1" kern="0" dirty="0">
                <a:solidFill>
                  <a:prstClr val="black"/>
                </a:solidFill>
              </a:rPr>
              <a:t>МБОУ </a:t>
            </a:r>
            <a:r>
              <a:rPr lang="ru-RU" b="1" kern="0" dirty="0" smtClean="0">
                <a:solidFill>
                  <a:prstClr val="black"/>
                </a:solidFill>
              </a:rPr>
              <a:t>«</a:t>
            </a:r>
            <a:r>
              <a:rPr lang="ru-RU" b="1" kern="0" dirty="0" err="1" smtClean="0">
                <a:solidFill>
                  <a:prstClr val="black"/>
                </a:solidFill>
              </a:rPr>
              <a:t>Денисковичской</a:t>
            </a:r>
            <a:r>
              <a:rPr lang="ru-RU" b="1" kern="0" dirty="0" smtClean="0">
                <a:solidFill>
                  <a:prstClr val="black"/>
                </a:solidFill>
              </a:rPr>
              <a:t> ООШ»</a:t>
            </a:r>
            <a:endParaRPr lang="ru-RU" b="1" kern="0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ru-RU" b="1" kern="0" dirty="0" err="1" smtClean="0">
                <a:solidFill>
                  <a:prstClr val="black"/>
                </a:solidFill>
              </a:rPr>
              <a:t>Горницкая</a:t>
            </a:r>
            <a:r>
              <a:rPr lang="ru-RU" b="1" kern="0" dirty="0" smtClean="0">
                <a:solidFill>
                  <a:prstClr val="black"/>
                </a:solidFill>
              </a:rPr>
              <a:t> </a:t>
            </a:r>
            <a:r>
              <a:rPr lang="ru-RU" b="1" kern="0" smtClean="0">
                <a:solidFill>
                  <a:prstClr val="black"/>
                </a:solidFill>
              </a:rPr>
              <a:t>Алла Викторовна</a:t>
            </a:r>
            <a:endParaRPr lang="ru-RU" b="1" kern="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85728"/>
            <a:ext cx="8258204" cy="5840435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Планируемые результаты:</a:t>
            </a:r>
            <a:endParaRPr lang="ru-RU" dirty="0"/>
          </a:p>
          <a:p>
            <a:r>
              <a:rPr lang="ru-RU" b="1" i="1" dirty="0"/>
              <a:t>предметные:</a:t>
            </a:r>
            <a:r>
              <a:rPr lang="ru-RU" dirty="0"/>
              <a:t> усвоение представлений о профессиях; место расположение города и какие отросли производства в нем развиты; занятость населения; профессии, необходимые для полноценного развития и процветания города.</a:t>
            </a:r>
          </a:p>
          <a:p>
            <a:r>
              <a:rPr lang="ru-RU" b="1" i="1" dirty="0" err="1"/>
              <a:t>метапредметные</a:t>
            </a:r>
            <a:r>
              <a:rPr lang="ru-RU" b="1" i="1" dirty="0"/>
              <a:t>:</a:t>
            </a:r>
            <a:r>
              <a:rPr lang="ru-RU" dirty="0"/>
              <a:t> умение ориентироваться в учебной, дополнительной литературе, энциклопедиях; использовать интернет технологии; правильно оформлять и строить свои выступления, презентации.</a:t>
            </a:r>
          </a:p>
          <a:p>
            <a:r>
              <a:rPr lang="ru-RU" b="1" i="1" dirty="0"/>
              <a:t>личностные:</a:t>
            </a:r>
            <a:r>
              <a:rPr lang="ru-RU" dirty="0"/>
              <a:t> осознание критериев для правильного выбора будущей профессии, стремление к совершенствованию собственного развития.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643050"/>
            <a:ext cx="4038600" cy="4525963"/>
          </a:xfrm>
        </p:spPr>
        <p:txBody>
          <a:bodyPr/>
          <a:lstStyle/>
          <a:p>
            <a:endParaRPr lang="ru-RU"/>
          </a:p>
        </p:txBody>
      </p:sp>
      <p:pic>
        <p:nvPicPr>
          <p:cNvPr id="15362" name="Picture 2" descr="C:\Users\User\Desktop\проф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през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781452" cy="4525963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Кто приносит нам газеты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И от бабушки приветы?</a:t>
            </a:r>
          </a:p>
          <a:p>
            <a:endParaRPr lang="ru-RU" dirty="0" smtClean="0"/>
          </a:p>
          <a:p>
            <a:pPr>
              <a:buNone/>
            </a:pPr>
            <a:r>
              <a:rPr lang="ru-RU" b="1" dirty="0" smtClean="0"/>
              <a:t>   </a:t>
            </a:r>
            <a:r>
              <a:rPr lang="ru-RU" sz="4800" b="1" dirty="0" smtClean="0">
                <a:solidFill>
                  <a:srgbClr val="FF0000"/>
                </a:solidFill>
              </a:rPr>
              <a:t>Почтальон</a:t>
            </a:r>
            <a:r>
              <a:rPr lang="ru-RU" sz="4800" b="1" dirty="0" smtClean="0"/>
              <a:t> </a:t>
            </a:r>
            <a:r>
              <a:rPr lang="ru-RU" sz="3200" b="1" dirty="0" smtClean="0"/>
              <a:t>    </a:t>
            </a:r>
            <a:r>
              <a:rPr lang="ru-RU" b="1" dirty="0" smtClean="0"/>
              <a:t>                  </a:t>
            </a:r>
          </a:p>
        </p:txBody>
      </p:sp>
      <p:pic>
        <p:nvPicPr>
          <p:cNvPr id="5" name="Содержимое 4" descr="C:\Users\User\Desktop\профессия2.jpg"/>
          <p:cNvPicPr>
            <a:picLocks noGrp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786" y="1428736"/>
            <a:ext cx="3708000" cy="36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User\Desktop\през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638576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Стружку </a:t>
            </a:r>
            <a:r>
              <a:rPr lang="ru-RU" sz="3000" b="1" dirty="0">
                <a:solidFill>
                  <a:schemeClr val="accent4"/>
                </a:solidFill>
                <a:latin typeface="Calibri" pitchFamily="34" charset="0"/>
              </a:rPr>
              <a:t>он снимал </a:t>
            </a: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с</a:t>
            </a:r>
          </a:p>
          <a:p>
            <a:pPr>
              <a:buNone/>
            </a:pP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доски</a:t>
            </a:r>
            <a:r>
              <a:rPr lang="ru-RU" sz="3000" b="1" dirty="0">
                <a:solidFill>
                  <a:schemeClr val="accent4"/>
                </a:solidFill>
                <a:latin typeface="Calibri" pitchFamily="34" charset="0"/>
              </a:rPr>
              <a:t>,</a:t>
            </a:r>
          </a:p>
          <a:p>
            <a:pPr>
              <a:buNone/>
            </a:pPr>
            <a:r>
              <a:rPr lang="ru-RU" sz="3000" b="1" dirty="0">
                <a:solidFill>
                  <a:schemeClr val="accent4"/>
                </a:solidFill>
                <a:latin typeface="Calibri" pitchFamily="34" charset="0"/>
              </a:rPr>
              <a:t>Закрепив её в тиски.</a:t>
            </a:r>
          </a:p>
          <a:p>
            <a:pPr>
              <a:buNone/>
            </a:pPr>
            <a:r>
              <a:rPr lang="ru-RU" sz="3000" b="1" dirty="0">
                <a:solidFill>
                  <a:schemeClr val="accent4"/>
                </a:solidFill>
                <a:latin typeface="Calibri" pitchFamily="34" charset="0"/>
              </a:rPr>
              <a:t>Может шкаф, а </a:t>
            </a: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может</a:t>
            </a:r>
          </a:p>
          <a:p>
            <a:pPr>
              <a:buNone/>
            </a:pP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бар</a:t>
            </a:r>
            <a:endParaRPr lang="ru-RU" sz="3000" b="1" dirty="0">
              <a:solidFill>
                <a:schemeClr val="accent4"/>
              </a:solidFill>
              <a:latin typeface="Calibri" pitchFamily="34" charset="0"/>
            </a:endParaRPr>
          </a:p>
          <a:p>
            <a:pPr>
              <a:buNone/>
            </a:pPr>
            <a:r>
              <a:rPr lang="ru-RU" sz="3000" b="1" dirty="0">
                <a:solidFill>
                  <a:schemeClr val="accent4"/>
                </a:solidFill>
                <a:latin typeface="Calibri" pitchFamily="34" charset="0"/>
              </a:rPr>
              <a:t>На столе </a:t>
            </a:r>
            <a:r>
              <a:rPr lang="ru-RU" sz="3000" b="1" dirty="0" smtClean="0">
                <a:solidFill>
                  <a:schemeClr val="accent4"/>
                </a:solidFill>
                <a:latin typeface="Calibri" pitchFamily="34" charset="0"/>
              </a:rPr>
              <a:t>творил…</a:t>
            </a:r>
            <a:r>
              <a:rPr lang="ru-RU" sz="3000" b="1" dirty="0">
                <a:solidFill>
                  <a:schemeClr val="accent4"/>
                </a:solidFill>
                <a:latin typeface="Calibri" pitchFamily="34" charset="0"/>
              </a:rPr>
              <a:t> </a:t>
            </a:r>
            <a:endParaRPr lang="ru-RU" sz="3000" b="1" dirty="0" smtClean="0">
              <a:solidFill>
                <a:schemeClr val="accent4"/>
              </a:solidFill>
              <a:latin typeface="Calibri" pitchFamily="34" charset="0"/>
            </a:endParaRPr>
          </a:p>
          <a:p>
            <a:pPr>
              <a:buNone/>
            </a:pPr>
            <a:endParaRPr lang="ru-RU" sz="30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5200" b="1" dirty="0" smtClean="0">
                <a:solidFill>
                  <a:srgbClr val="FF0000"/>
                </a:solidFill>
              </a:rPr>
              <a:t>Столяр</a:t>
            </a:r>
            <a:endParaRPr lang="ru-RU" sz="52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/>
              <a:t>                               </a:t>
            </a:r>
            <a:br>
              <a:rPr lang="ru-RU" dirty="0"/>
            </a:b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" name="Содержимое 6" descr="C:\Users\User\Desktop\профессия2.jpg"/>
          <p:cNvPicPr>
            <a:picLocks noGrp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00" y="1428736"/>
            <a:ext cx="3565124" cy="36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през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1428737"/>
            <a:ext cx="3714776" cy="457203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Скажи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, кто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так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вкусно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 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Готовит щи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капустные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, 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Пахучие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котлеты, 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Салаты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, винегреты, 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Все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завтраки, обеды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?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5200" b="1" dirty="0" smtClean="0">
                <a:solidFill>
                  <a:srgbClr val="FF0000"/>
                </a:solidFill>
              </a:rPr>
              <a:t>Повар</a:t>
            </a:r>
            <a:r>
              <a:rPr lang="ru-RU" sz="3500" b="1" dirty="0" smtClean="0">
                <a:solidFill>
                  <a:srgbClr val="FF0000"/>
                </a:solidFill>
              </a:rPr>
              <a:t> </a:t>
            </a:r>
            <a:endParaRPr lang="ru-RU" sz="3500" dirty="0" smtClean="0"/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                   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C:\Users\User\Desktop\профессия2.jpg"/>
          <p:cNvPicPr>
            <a:picLocks noGrp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662" y="1428736"/>
            <a:ext cx="3493686" cy="36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643438" y="5072074"/>
            <a:ext cx="180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User\Desktop\през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4957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На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витрине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все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продукты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:</a:t>
            </a:r>
          </a:p>
          <a:p>
            <a:pPr>
              <a:buNone/>
            </a:pP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Овощи,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орехи,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фрукты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.</a:t>
            </a:r>
          </a:p>
          <a:p>
            <a:pPr>
              <a:buNone/>
            </a:pP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Помидор и огурец</a:t>
            </a:r>
          </a:p>
          <a:p>
            <a:pPr>
              <a:buNone/>
            </a:pP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Предлагает... </a:t>
            </a:r>
            <a:endParaRPr lang="ru-RU" b="1" dirty="0" smtClean="0">
              <a:solidFill>
                <a:schemeClr val="accent4"/>
              </a:solidFill>
              <a:latin typeface="Calibri" pitchFamily="34" charset="0"/>
            </a:endParaRP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sz="4800" b="1" dirty="0">
                <a:solidFill>
                  <a:srgbClr val="FF0000"/>
                </a:solidFill>
              </a:rPr>
              <a:t>Продавец</a:t>
            </a:r>
            <a:endParaRPr lang="ru-RU" sz="4800" dirty="0">
              <a:solidFill>
                <a:srgbClr val="FF0000"/>
              </a:solidFill>
            </a:endParaRPr>
          </a:p>
          <a:p>
            <a:endParaRPr lang="ru-RU" dirty="0" smtClean="0"/>
          </a:p>
        </p:txBody>
      </p:sp>
      <p:pic>
        <p:nvPicPr>
          <p:cNvPr id="5" name="Содержимое 4" descr="C:\Users\User\Desktop\профессия2.jpg"/>
          <p:cNvPicPr>
            <a:picLocks noGrp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00" y="1428736"/>
            <a:ext cx="3493686" cy="36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през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638576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Кто пропишет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витамины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?</a:t>
            </a:r>
          </a:p>
          <a:p>
            <a:pPr>
              <a:buNone/>
            </a:pP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Кто излечит </a:t>
            </a: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от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ангины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?</a:t>
            </a:r>
          </a:p>
          <a:p>
            <a:pPr>
              <a:buNone/>
            </a:pP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На прививках ты не </a:t>
            </a:r>
            <a:endParaRPr lang="ru-RU" b="1" dirty="0" smtClean="0">
              <a:solidFill>
                <a:schemeClr val="accent4"/>
              </a:solidFill>
              <a:latin typeface="Calibri" pitchFamily="34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Calibri" pitchFamily="34" charset="0"/>
              </a:rPr>
              <a:t>плачь </a:t>
            </a: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—</a:t>
            </a:r>
          </a:p>
          <a:p>
            <a:pPr>
              <a:buNone/>
            </a:pPr>
            <a:r>
              <a:rPr lang="ru-RU" b="1" dirty="0">
                <a:solidFill>
                  <a:schemeClr val="accent4"/>
                </a:solidFill>
                <a:latin typeface="Calibri" pitchFamily="34" charset="0"/>
              </a:rPr>
              <a:t>Как лечиться, знает... 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                       Врач</a:t>
            </a:r>
          </a:p>
          <a:p>
            <a:pPr>
              <a:buNone/>
            </a:pPr>
            <a:endParaRPr lang="ru-RU" b="1" dirty="0" smtClean="0">
              <a:solidFill>
                <a:srgbClr val="FF0000"/>
              </a:solidFill>
            </a:endParaRPr>
          </a:p>
        </p:txBody>
      </p:sp>
      <p:pic>
        <p:nvPicPr>
          <p:cNvPr id="12290" name="Picture 2" descr="C:\Users\User\Desktop\проф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00" y="1357298"/>
            <a:ext cx="3357586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286</Words>
  <Application>Microsoft Office PowerPoint</Application>
  <PresentationFormat>Экран (4:3)</PresentationFormat>
  <Paragraphs>168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         Путешествие в       мир профессий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ESC</cp:lastModifiedBy>
  <cp:revision>44</cp:revision>
  <dcterms:created xsi:type="dcterms:W3CDTF">2016-12-28T01:44:36Z</dcterms:created>
  <dcterms:modified xsi:type="dcterms:W3CDTF">2021-05-03T13:23:58Z</dcterms:modified>
</cp:coreProperties>
</file>