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7" r:id="rId2"/>
    <p:sldId id="256" r:id="rId3"/>
    <p:sldId id="257" r:id="rId4"/>
    <p:sldId id="274" r:id="rId5"/>
    <p:sldId id="278" r:id="rId6"/>
    <p:sldId id="271" r:id="rId7"/>
    <p:sldId id="259" r:id="rId8"/>
    <p:sldId id="258" r:id="rId9"/>
    <p:sldId id="276" r:id="rId10"/>
    <p:sldId id="264" r:id="rId11"/>
    <p:sldId id="280" r:id="rId12"/>
    <p:sldId id="272" r:id="rId13"/>
    <p:sldId id="281" r:id="rId14"/>
    <p:sldId id="273" r:id="rId15"/>
    <p:sldId id="260" r:id="rId16"/>
    <p:sldId id="265" r:id="rId17"/>
    <p:sldId id="266" r:id="rId18"/>
    <p:sldId id="267" r:id="rId19"/>
    <p:sldId id="270" r:id="rId20"/>
    <p:sldId id="282" r:id="rId21"/>
    <p:sldId id="275" r:id="rId22"/>
    <p:sldId id="269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EAFC28-FC61-4228-AB77-F35645C7658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281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A617AA-ED56-48F5-A829-B10CE242AB45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AEE8F22-4A05-4A57-A469-8A9439FA3D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628800"/>
            <a:ext cx="7550224" cy="3240360"/>
          </a:xfrm>
        </p:spPr>
        <p:txBody>
          <a:bodyPr/>
          <a:lstStyle/>
          <a:p>
            <a:pPr marL="0" lvl="0" indent="0" algn="l"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 …Спасибо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тебе, неожиданно сказал человек.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За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что? – удивился Ветерок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За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устроил такую бурю. Теперь моя звезда горит ярче и осве­щает мой путь.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Ничего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себе, - подумал Ветерок, за бурю еще и спасибо говорит!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Послушай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Человек, а где находится эта звезда? Покажи ее мне!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ничего не ответил, повернулся к Ветерку и посмотрел ему прямо в глаза. Глаза человека были такими яркими, что, </a:t>
            </a: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казалось, они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светятся изнутри.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Я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понял !!!- закричал радостно Ветерок, и полетел к самому небу.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человек все шел по дороге. </a:t>
            </a: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шел к своей звезде.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7632848" cy="129614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« Я иду к своей звезде»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(автор – Г. Кононенко.)</a:t>
            </a:r>
          </a:p>
          <a:p>
            <a:pPr algn="ctr"/>
            <a:endParaRPr lang="ru-RU" dirty="0"/>
          </a:p>
        </p:txBody>
      </p:sp>
      <p:pic>
        <p:nvPicPr>
          <p:cNvPr id="4" name="Picture 2" descr="http://www.ckrs.ru/images/uslugi_obuchenie_proforientaz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09119"/>
            <a:ext cx="3640215" cy="188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69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85750" y="285750"/>
            <a:ext cx="8643938" cy="6357938"/>
          </a:xfrm>
          <a:prstGeom prst="frame">
            <a:avLst>
              <a:gd name="adj1" fmla="val 5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8643938" y="628650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/>
              <a:t>6</a:t>
            </a:r>
            <a:endParaRPr lang="ru-RU" altLang="ru-RU" sz="1800"/>
          </a:p>
        </p:txBody>
      </p:sp>
      <p:sp>
        <p:nvSpPr>
          <p:cNvPr id="8" name="Капля 7"/>
          <p:cNvSpPr/>
          <p:nvPr/>
        </p:nvSpPr>
        <p:spPr>
          <a:xfrm rot="7905226">
            <a:off x="3258344" y="650081"/>
            <a:ext cx="1779588" cy="1793875"/>
          </a:xfrm>
          <a:prstGeom prst="teardrop">
            <a:avLst>
              <a:gd name="adj" fmla="val 161111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23557" name="Picture 7" descr="http://t2.gstatic.com/images?q=tbn:ANd9GcTT0LsZgo2PTU4A5gFJSlpb-DYooGe4NrYRRfcJmF4pAm0XJpz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3071813"/>
            <a:ext cx="4143375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Капля 12"/>
          <p:cNvSpPr/>
          <p:nvPr/>
        </p:nvSpPr>
        <p:spPr>
          <a:xfrm rot="5400000">
            <a:off x="1216025" y="1212851"/>
            <a:ext cx="1735137" cy="1738312"/>
          </a:xfrm>
          <a:prstGeom prst="teardrop">
            <a:avLst>
              <a:gd name="adj" fmla="val 161111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Капля 13"/>
          <p:cNvSpPr/>
          <p:nvPr/>
        </p:nvSpPr>
        <p:spPr>
          <a:xfrm rot="10614494">
            <a:off x="5475288" y="1041400"/>
            <a:ext cx="1884362" cy="1738313"/>
          </a:xfrm>
          <a:prstGeom prst="teardrop">
            <a:avLst>
              <a:gd name="adj" fmla="val 161111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Капля 14"/>
          <p:cNvSpPr/>
          <p:nvPr/>
        </p:nvSpPr>
        <p:spPr>
          <a:xfrm rot="2370175">
            <a:off x="711200" y="3425825"/>
            <a:ext cx="1735138" cy="1736725"/>
          </a:xfrm>
          <a:prstGeom prst="teardrop">
            <a:avLst>
              <a:gd name="adj" fmla="val 161111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Капля 15"/>
          <p:cNvSpPr/>
          <p:nvPr/>
        </p:nvSpPr>
        <p:spPr>
          <a:xfrm rot="13544783">
            <a:off x="6289675" y="3287713"/>
            <a:ext cx="1735138" cy="1738312"/>
          </a:xfrm>
          <a:prstGeom prst="teardrop">
            <a:avLst>
              <a:gd name="adj" fmla="val 161111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500188" y="1500188"/>
            <a:ext cx="1189037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Ставьте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цели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!!!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86125" y="1071563"/>
            <a:ext cx="173196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Стремитесь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к успеху 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!!!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357813" y="1214438"/>
            <a:ext cx="1954212" cy="1570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Делайте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всё для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достижения 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целей !!!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08874" y="3500438"/>
            <a:ext cx="13570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Никогда 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не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!!!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5813" y="3571875"/>
            <a:ext cx="1744662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Не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сдавайтесь</a:t>
            </a:r>
          </a:p>
          <a:p>
            <a:pPr algn="ctr" eaLnBrk="1" hangingPunct="1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!!!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87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640959" cy="51105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</a:rPr>
              <a:t>Игра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 </a:t>
            </a:r>
            <a:r>
              <a:rPr lang="ru-RU" dirty="0">
                <a:effectLst/>
              </a:rPr>
              <a:t>Портрет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успешного </a:t>
            </a:r>
            <a:r>
              <a:rPr lang="ru-RU" dirty="0">
                <a:effectLst/>
              </a:rPr>
              <a:t>человека». </a:t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толковании успешным считается человек, достигший высокого положения в социальных структурах или определенного финансового 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changecurrency.ru/wp-content/uploads/2014/10/zhiznennomu-uspekhu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080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2"/>
          <p:cNvGrpSpPr>
            <a:grpSpLocks noChangeAspect="1"/>
          </p:cNvGrpSpPr>
          <p:nvPr/>
        </p:nvGrpSpPr>
        <p:grpSpPr bwMode="auto">
          <a:xfrm>
            <a:off x="900128" y="939548"/>
            <a:ext cx="7633079" cy="5730212"/>
            <a:chOff x="164" y="1403"/>
            <a:chExt cx="3623" cy="2853"/>
          </a:xfrm>
        </p:grpSpPr>
        <p:sp>
          <p:nvSpPr>
            <p:cNvPr id="3" name="_s1028"/>
            <p:cNvSpPr>
              <a:spLocks noChangeShapeType="1"/>
            </p:cNvSpPr>
            <p:nvPr/>
          </p:nvSpPr>
          <p:spPr bwMode="auto">
            <a:xfrm flipH="1" flipV="1">
              <a:off x="1480" y="2330"/>
              <a:ext cx="283" cy="3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_s1029"/>
            <p:cNvSpPr>
              <a:spLocks noChangeArrowheads="1"/>
            </p:cNvSpPr>
            <p:nvPr/>
          </p:nvSpPr>
          <p:spPr bwMode="auto">
            <a:xfrm>
              <a:off x="493" y="1789"/>
              <a:ext cx="1099" cy="61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счастье</a:t>
              </a:r>
            </a:p>
          </p:txBody>
        </p:sp>
        <p:sp>
          <p:nvSpPr>
            <p:cNvPr id="5" name="_s1030"/>
            <p:cNvSpPr>
              <a:spLocks noChangeShapeType="1"/>
            </p:cNvSpPr>
            <p:nvPr/>
          </p:nvSpPr>
          <p:spPr bwMode="auto">
            <a:xfrm flipH="1" flipV="1">
              <a:off x="1225" y="2772"/>
              <a:ext cx="434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_s1031"/>
            <p:cNvSpPr>
              <a:spLocks noChangeArrowheads="1"/>
            </p:cNvSpPr>
            <p:nvPr/>
          </p:nvSpPr>
          <p:spPr bwMode="auto">
            <a:xfrm>
              <a:off x="164" y="2411"/>
              <a:ext cx="1068" cy="61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известность</a:t>
              </a:r>
            </a:p>
          </p:txBody>
        </p:sp>
        <p:sp>
          <p:nvSpPr>
            <p:cNvPr id="7" name="_s1032"/>
            <p:cNvSpPr>
              <a:spLocks noChangeShapeType="1"/>
            </p:cNvSpPr>
            <p:nvPr/>
          </p:nvSpPr>
          <p:spPr bwMode="auto">
            <a:xfrm flipH="1">
              <a:off x="1314" y="3054"/>
              <a:ext cx="381" cy="2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1033"/>
            <p:cNvSpPr>
              <a:spLocks noChangeArrowheads="1"/>
            </p:cNvSpPr>
            <p:nvPr/>
          </p:nvSpPr>
          <p:spPr bwMode="auto">
            <a:xfrm>
              <a:off x="296" y="3054"/>
              <a:ext cx="1060" cy="678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победа</a:t>
              </a:r>
            </a:p>
          </p:txBody>
        </p:sp>
        <p:sp>
          <p:nvSpPr>
            <p:cNvPr id="9" name="_s1034"/>
            <p:cNvSpPr>
              <a:spLocks noChangeShapeType="1"/>
            </p:cNvSpPr>
            <p:nvPr/>
          </p:nvSpPr>
          <p:spPr bwMode="auto">
            <a:xfrm flipH="1">
              <a:off x="1705" y="3188"/>
              <a:ext cx="150" cy="4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1035"/>
            <p:cNvSpPr>
              <a:spLocks noChangeArrowheads="1"/>
            </p:cNvSpPr>
            <p:nvPr/>
          </p:nvSpPr>
          <p:spPr bwMode="auto">
            <a:xfrm>
              <a:off x="921" y="3582"/>
              <a:ext cx="985" cy="61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друзья</a:t>
              </a:r>
            </a:p>
          </p:txBody>
        </p:sp>
        <p:sp>
          <p:nvSpPr>
            <p:cNvPr id="11" name="_s1036"/>
            <p:cNvSpPr>
              <a:spLocks noChangeShapeType="1"/>
            </p:cNvSpPr>
            <p:nvPr/>
          </p:nvSpPr>
          <p:spPr bwMode="auto">
            <a:xfrm>
              <a:off x="2064" y="3188"/>
              <a:ext cx="151" cy="4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1037"/>
            <p:cNvSpPr>
              <a:spLocks noChangeArrowheads="1"/>
            </p:cNvSpPr>
            <p:nvPr/>
          </p:nvSpPr>
          <p:spPr bwMode="auto">
            <a:xfrm>
              <a:off x="1855" y="3583"/>
              <a:ext cx="1207" cy="67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семья</a:t>
              </a:r>
            </a:p>
          </p:txBody>
        </p:sp>
        <p:sp>
          <p:nvSpPr>
            <p:cNvPr id="13" name="_s1038"/>
            <p:cNvSpPr>
              <a:spLocks noChangeShapeType="1"/>
            </p:cNvSpPr>
            <p:nvPr/>
          </p:nvSpPr>
          <p:spPr bwMode="auto">
            <a:xfrm>
              <a:off x="2224" y="3053"/>
              <a:ext cx="381" cy="2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1039"/>
            <p:cNvSpPr>
              <a:spLocks noChangeArrowheads="1"/>
            </p:cNvSpPr>
            <p:nvPr/>
          </p:nvSpPr>
          <p:spPr bwMode="auto">
            <a:xfrm>
              <a:off x="2563" y="3121"/>
              <a:ext cx="1158" cy="61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образование</a:t>
              </a:r>
            </a:p>
          </p:txBody>
        </p:sp>
        <p:sp>
          <p:nvSpPr>
            <p:cNvPr id="15" name="_s1040"/>
            <p:cNvSpPr>
              <a:spLocks noChangeShapeType="1"/>
            </p:cNvSpPr>
            <p:nvPr/>
          </p:nvSpPr>
          <p:spPr bwMode="auto">
            <a:xfrm flipV="1">
              <a:off x="2260" y="2771"/>
              <a:ext cx="433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_s1041"/>
            <p:cNvSpPr>
              <a:spLocks noChangeArrowheads="1"/>
            </p:cNvSpPr>
            <p:nvPr/>
          </p:nvSpPr>
          <p:spPr bwMode="auto">
            <a:xfrm>
              <a:off x="2688" y="2413"/>
              <a:ext cx="1099" cy="61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работа,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бизнес</a:t>
              </a:r>
            </a:p>
          </p:txBody>
        </p:sp>
        <p:sp>
          <p:nvSpPr>
            <p:cNvPr id="17" name="_s1042"/>
            <p:cNvSpPr>
              <a:spLocks noChangeShapeType="1"/>
            </p:cNvSpPr>
            <p:nvPr/>
          </p:nvSpPr>
          <p:spPr bwMode="auto">
            <a:xfrm flipV="1">
              <a:off x="2155" y="2330"/>
              <a:ext cx="283" cy="3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_s1043"/>
            <p:cNvSpPr>
              <a:spLocks noChangeArrowheads="1"/>
            </p:cNvSpPr>
            <p:nvPr/>
          </p:nvSpPr>
          <p:spPr bwMode="auto">
            <a:xfrm>
              <a:off x="2329" y="1790"/>
              <a:ext cx="1161" cy="61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здоровье</a:t>
              </a:r>
            </a:p>
          </p:txBody>
        </p:sp>
        <p:sp>
          <p:nvSpPr>
            <p:cNvPr id="19" name="_s1044"/>
            <p:cNvSpPr>
              <a:spLocks noChangeShapeType="1"/>
            </p:cNvSpPr>
            <p:nvPr/>
          </p:nvSpPr>
          <p:spPr bwMode="auto">
            <a:xfrm flipV="1">
              <a:off x="1959" y="2156"/>
              <a:ext cx="0" cy="4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_s1045"/>
            <p:cNvSpPr>
              <a:spLocks noChangeArrowheads="1"/>
            </p:cNvSpPr>
            <p:nvPr/>
          </p:nvSpPr>
          <p:spPr bwMode="auto">
            <a:xfrm>
              <a:off x="1504" y="1403"/>
              <a:ext cx="934" cy="734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ahoma" pitchFamily="34" charset="0"/>
                </a:rPr>
                <a:t>удача</a:t>
              </a:r>
            </a:p>
          </p:txBody>
        </p:sp>
        <p:sp>
          <p:nvSpPr>
            <p:cNvPr id="21" name="_s1046"/>
            <p:cNvSpPr>
              <a:spLocks noChangeArrowheads="1"/>
            </p:cNvSpPr>
            <p:nvPr/>
          </p:nvSpPr>
          <p:spPr bwMode="auto">
            <a:xfrm>
              <a:off x="1653" y="2596"/>
              <a:ext cx="613" cy="61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2" name="Picture 23" descr="327"/>
            <p:cNvSpPr>
              <a:spLocks noChangeAspect="1" noChangeArrowheads="1"/>
            </p:cNvSpPr>
            <p:nvPr/>
          </p:nvSpPr>
          <p:spPr bwMode="auto">
            <a:xfrm>
              <a:off x="1559" y="2408"/>
              <a:ext cx="762" cy="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Picture 24"/>
            <p:cNvSpPr>
              <a:spLocks noChangeAspect="1" noChangeArrowheads="1"/>
            </p:cNvSpPr>
            <p:nvPr/>
          </p:nvSpPr>
          <p:spPr bwMode="auto">
            <a:xfrm>
              <a:off x="1478" y="2376"/>
              <a:ext cx="986" cy="1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4" name="Rectangle 26"/>
          <p:cNvSpPr txBox="1">
            <a:spLocks noChangeArrowheads="1"/>
          </p:cNvSpPr>
          <p:nvPr/>
        </p:nvSpPr>
        <p:spPr>
          <a:xfrm>
            <a:off x="422575" y="260648"/>
            <a:ext cx="8229600" cy="558899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17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7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успех?»</a:t>
            </a:r>
            <a:r>
              <a:rPr lang="ru-RU" sz="176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76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i="1" dirty="0" smtClean="0"/>
              <a:t>                  </a:t>
            </a:r>
            <a:endParaRPr lang="ru-RU" sz="3800" i="1" dirty="0"/>
          </a:p>
        </p:txBody>
      </p:sp>
    </p:spTree>
    <p:extLst>
      <p:ext uri="{BB962C8B-B14F-4D97-AF65-F5344CB8AC3E}">
        <p14:creationId xmlns:p14="http://schemas.microsoft.com/office/powerpoint/2010/main" val="143821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0" y="260350"/>
            <a:ext cx="8964613" cy="6408738"/>
            <a:chOff x="1134" y="1271"/>
            <a:chExt cx="1440" cy="2880"/>
          </a:xfrm>
        </p:grpSpPr>
        <p:cxnSp>
          <p:nvCxnSpPr>
            <p:cNvPr id="2052" name="_s2052"/>
            <p:cNvCxnSpPr>
              <a:cxnSpLocks noChangeShapeType="1"/>
              <a:stCxn id="9" idx="1"/>
              <a:endCxn id="3" idx="2"/>
            </p:cNvCxnSpPr>
            <p:nvPr/>
          </p:nvCxnSpPr>
          <p:spPr bwMode="auto">
            <a:xfrm rot="10800000">
              <a:off x="1566" y="1559"/>
              <a:ext cx="144" cy="244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8" idx="1"/>
              <a:endCxn id="3" idx="2"/>
            </p:cNvCxnSpPr>
            <p:nvPr/>
          </p:nvCxnSpPr>
          <p:spPr bwMode="auto">
            <a:xfrm rot="10800000">
              <a:off x="1566" y="1559"/>
              <a:ext cx="144" cy="201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7" idx="1"/>
              <a:endCxn id="3" idx="2"/>
            </p:cNvCxnSpPr>
            <p:nvPr/>
          </p:nvCxnSpPr>
          <p:spPr bwMode="auto">
            <a:xfrm rot="10800000">
              <a:off x="1566" y="1559"/>
              <a:ext cx="142" cy="1601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5" name="_s2055"/>
            <p:cNvCxnSpPr>
              <a:cxnSpLocks noChangeShapeType="1"/>
              <a:stCxn id="6" idx="1"/>
              <a:endCxn id="3" idx="2"/>
            </p:cNvCxnSpPr>
            <p:nvPr/>
          </p:nvCxnSpPr>
          <p:spPr bwMode="auto">
            <a:xfrm rot="10800000">
              <a:off x="1566" y="1559"/>
              <a:ext cx="144" cy="115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6" name="_s2056"/>
            <p:cNvCxnSpPr>
              <a:cxnSpLocks noChangeShapeType="1"/>
              <a:stCxn id="5" idx="1"/>
              <a:endCxn id="3" idx="2"/>
            </p:cNvCxnSpPr>
            <p:nvPr/>
          </p:nvCxnSpPr>
          <p:spPr bwMode="auto">
            <a:xfrm rot="10800000">
              <a:off x="1566" y="1559"/>
              <a:ext cx="144" cy="69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7" name="_s2057"/>
            <p:cNvCxnSpPr>
              <a:cxnSpLocks noChangeShapeType="1"/>
              <a:stCxn id="4" idx="1"/>
              <a:endCxn id="3" idx="2"/>
            </p:cNvCxnSpPr>
            <p:nvPr/>
          </p:nvCxnSpPr>
          <p:spPr bwMode="auto">
            <a:xfrm rot="10800000">
              <a:off x="1566" y="1559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8"/>
            <p:cNvSpPr>
              <a:spLocks noChangeArrowheads="1"/>
            </p:cNvSpPr>
            <p:nvPr/>
          </p:nvSpPr>
          <p:spPr bwMode="auto">
            <a:xfrm>
              <a:off x="1134" y="127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0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 Black" pitchFamily="34" charset="0"/>
                </a:rPr>
                <a:t>Я успешный ученик</a:t>
              </a:r>
            </a:p>
          </p:txBody>
        </p:sp>
        <p:sp>
          <p:nvSpPr>
            <p:cNvPr id="4" name="_s2059"/>
            <p:cNvSpPr>
              <a:spLocks noChangeArrowheads="1"/>
            </p:cNvSpPr>
            <p:nvPr/>
          </p:nvSpPr>
          <p:spPr bwMode="auto">
            <a:xfrm>
              <a:off x="1710" y="1703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Я учусь с удовольствием</a:t>
              </a:r>
            </a:p>
          </p:txBody>
        </p:sp>
        <p:sp>
          <p:nvSpPr>
            <p:cNvPr id="5" name="_s2060"/>
            <p:cNvSpPr>
              <a:spLocks noChangeArrowheads="1"/>
            </p:cNvSpPr>
            <p:nvPr/>
          </p:nvSpPr>
          <p:spPr bwMode="auto">
            <a:xfrm>
              <a:off x="1710" y="2080"/>
              <a:ext cx="864" cy="34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У меня есть цель и я знаю,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её достичь, я уверен в себе</a:t>
              </a:r>
            </a:p>
          </p:txBody>
        </p:sp>
        <p:sp>
          <p:nvSpPr>
            <p:cNvPr id="6" name="_s2061"/>
            <p:cNvSpPr>
              <a:spLocks noChangeArrowheads="1"/>
            </p:cNvSpPr>
            <p:nvPr/>
          </p:nvSpPr>
          <p:spPr bwMode="auto">
            <a:xfrm>
              <a:off x="1710" y="2567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Я умею писать эссе и рефераты,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разрабатывать проекты</a:t>
              </a:r>
            </a:p>
          </p:txBody>
        </p:sp>
        <p:sp>
          <p:nvSpPr>
            <p:cNvPr id="7" name="_s2062"/>
            <p:cNvSpPr>
              <a:spLocks noChangeArrowheads="1"/>
            </p:cNvSpPr>
            <p:nvPr/>
          </p:nvSpPr>
          <p:spPr bwMode="auto">
            <a:xfrm>
              <a:off x="1708" y="301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Я владею компьютером и интернетом</a:t>
              </a:r>
            </a:p>
          </p:txBody>
        </p:sp>
        <p:sp>
          <p:nvSpPr>
            <p:cNvPr id="8" name="_s2063"/>
            <p:cNvSpPr>
              <a:spLocks noChangeArrowheads="1"/>
            </p:cNvSpPr>
            <p:nvPr/>
          </p:nvSpPr>
          <p:spPr bwMode="auto">
            <a:xfrm>
              <a:off x="1710" y="3431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Я стремлюсь к саморазвитию.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Ценю время, организован</a:t>
              </a:r>
            </a:p>
          </p:txBody>
        </p:sp>
        <p:sp>
          <p:nvSpPr>
            <p:cNvPr id="9" name="_s2064"/>
            <p:cNvSpPr>
              <a:spLocks noChangeArrowheads="1"/>
            </p:cNvSpPr>
            <p:nvPr/>
          </p:nvSpPr>
          <p:spPr bwMode="auto">
            <a:xfrm>
              <a:off x="1710" y="3863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Я трудолюбив,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участвую в олимпиадах и конкурсах</a:t>
              </a:r>
            </a:p>
          </p:txBody>
        </p:sp>
      </p:grpSp>
      <p:pic>
        <p:nvPicPr>
          <p:cNvPr id="40992" name="Picture 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0800"/>
            <a:ext cx="1716088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3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1511300" cy="120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4" name="Picture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492375"/>
            <a:ext cx="1184275" cy="11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6" name="Picture 3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157788"/>
            <a:ext cx="1195387" cy="159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433548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85750" y="214313"/>
            <a:ext cx="8715375" cy="6429375"/>
          </a:xfrm>
          <a:prstGeom prst="frame">
            <a:avLst>
              <a:gd name="adj1" fmla="val 42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0483" name="Группа 25"/>
          <p:cNvGrpSpPr>
            <a:grpSpLocks/>
          </p:cNvGrpSpPr>
          <p:nvPr/>
        </p:nvGrpSpPr>
        <p:grpSpPr bwMode="auto">
          <a:xfrm>
            <a:off x="642938" y="1071563"/>
            <a:ext cx="7929562" cy="3429000"/>
            <a:chOff x="642910" y="2071678"/>
            <a:chExt cx="7929618" cy="3429024"/>
          </a:xfrm>
        </p:grpSpPr>
        <p:cxnSp>
          <p:nvCxnSpPr>
            <p:cNvPr id="9" name="Соединительная линия уступом 8"/>
            <p:cNvCxnSpPr/>
            <p:nvPr/>
          </p:nvCxnSpPr>
          <p:spPr>
            <a:xfrm flipV="1">
              <a:off x="642910" y="4643446"/>
              <a:ext cx="1643074" cy="857256"/>
            </a:xfrm>
            <a:prstGeom prst="bentConnector3">
              <a:avLst>
                <a:gd name="adj1" fmla="val 96377"/>
              </a:avLst>
            </a:prstGeom>
            <a:ln w="168275" cmpd="tri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Соединительная линия уступом 15"/>
            <p:cNvCxnSpPr/>
            <p:nvPr/>
          </p:nvCxnSpPr>
          <p:spPr>
            <a:xfrm flipV="1">
              <a:off x="2285984" y="3786190"/>
              <a:ext cx="2928959" cy="857256"/>
            </a:xfrm>
            <a:prstGeom prst="bentConnector3">
              <a:avLst>
                <a:gd name="adj1" fmla="val 50000"/>
              </a:avLst>
            </a:prstGeom>
            <a:ln w="168275" cmpd="tri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Соединительная линия уступом 20"/>
            <p:cNvCxnSpPr/>
            <p:nvPr/>
          </p:nvCxnSpPr>
          <p:spPr>
            <a:xfrm flipV="1">
              <a:off x="3929058" y="2928934"/>
              <a:ext cx="3071834" cy="857256"/>
            </a:xfrm>
            <a:prstGeom prst="bentConnector3">
              <a:avLst>
                <a:gd name="adj1" fmla="val 50000"/>
              </a:avLst>
            </a:prstGeom>
            <a:ln w="168275" cmpd="tri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Соединительная линия уступом 21"/>
            <p:cNvCxnSpPr/>
            <p:nvPr/>
          </p:nvCxnSpPr>
          <p:spPr>
            <a:xfrm flipV="1">
              <a:off x="5572132" y="2071678"/>
              <a:ext cx="3000396" cy="857256"/>
            </a:xfrm>
            <a:prstGeom prst="bentConnector3">
              <a:avLst>
                <a:gd name="adj1" fmla="val 50000"/>
              </a:avLst>
            </a:prstGeom>
            <a:ln w="168275" cmpd="tri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1214438" y="3714750"/>
            <a:ext cx="5683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У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71750" y="2857500"/>
            <a:ext cx="6286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86250" y="2000250"/>
            <a:ext cx="59055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П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72188" y="1214438"/>
            <a:ext cx="561975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43813" y="357188"/>
            <a:ext cx="561975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Х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85813" y="4643438"/>
            <a:ext cx="13668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упорство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11188" y="5013325"/>
            <a:ext cx="181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усидчивость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785938" y="5572125"/>
            <a:ext cx="1397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устремлен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ность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072063" y="4000500"/>
            <a:ext cx="1957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увлеченность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286125" y="5572125"/>
            <a:ext cx="1874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умение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владеть собой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563938" y="4149725"/>
            <a:ext cx="1463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стойкость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714750" y="3786188"/>
            <a:ext cx="1198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совесть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7740650" y="4724400"/>
            <a:ext cx="78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сила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воли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997200" y="4714875"/>
            <a:ext cx="512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2000" b="1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/>
              <a:t>ум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5286375" y="5572125"/>
            <a:ext cx="1568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само-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дисциплина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071938" y="2928938"/>
            <a:ext cx="14208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пылкость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441325" y="5572125"/>
            <a:ext cx="1169988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подъем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/>
              <a:t> </a:t>
            </a:r>
            <a:r>
              <a:rPr lang="ru-RU" altLang="ru-RU" sz="1800" b="1"/>
              <a:t>духа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3929063" y="3214688"/>
            <a:ext cx="1792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latin typeface="Calibri" pitchFamily="34" charset="0"/>
              </a:rPr>
              <a:t>постоянство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929313" y="4714875"/>
            <a:ext cx="16367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последо -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вательность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6945313" y="5572125"/>
            <a:ext cx="1851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пред 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приимчивость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357688" y="4714875"/>
            <a:ext cx="1301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просве -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щенность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5380038" y="2071688"/>
            <a:ext cx="206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latin typeface="Calibri" pitchFamily="34" charset="0"/>
              </a:rPr>
              <a:t> </a:t>
            </a:r>
            <a:r>
              <a:rPr lang="ru-RU" altLang="ru-RU" sz="1800" b="1">
                <a:latin typeface="Calibri" pitchFamily="34" charset="0"/>
              </a:rPr>
              <a:t>единство целей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latin typeface="Calibri" pitchFamily="34" charset="0"/>
              </a:rPr>
              <a:t> и действий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5648325" y="2928938"/>
            <a:ext cx="1689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ежедневный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труд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7358063" y="1428750"/>
            <a:ext cx="1198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характер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7596188" y="3068638"/>
            <a:ext cx="1096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хотение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7358063" y="2214563"/>
            <a:ext cx="13795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храбрость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6858000" y="4000500"/>
            <a:ext cx="18081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хладнокровие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71500" y="4572000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1571625" y="5500688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2357438" y="3714750"/>
            <a:ext cx="85725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2339975" y="4652963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571500" y="5500688"/>
            <a:ext cx="928688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3357563" y="5500688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3857625" y="2857500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4143375" y="4643438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143500" y="5500688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6929438" y="5500688"/>
            <a:ext cx="1785937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5929313" y="4643438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5072063" y="3786188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5500688" y="2000250"/>
            <a:ext cx="1785937" cy="785813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5643563" y="2857500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6858000" y="3786188"/>
            <a:ext cx="1857375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7143750" y="1143000"/>
            <a:ext cx="1571625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7429500" y="2857500"/>
            <a:ext cx="1285875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7643813" y="4643438"/>
            <a:ext cx="1071562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3286125" y="3714750"/>
            <a:ext cx="1714500" cy="857250"/>
          </a:xfrm>
          <a:prstGeom prst="rect">
            <a:avLst/>
          </a:prstGeom>
          <a:noFill/>
          <a:ln w="63500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6195" name="Picture 6" descr="http://t0.gstatic.com/images?q=tbn:ANd9GcRKmW9J4_AT1yK7-5nUk2YdpTECEX0ia2LWuqFV_-Z29hMa3uz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642938"/>
            <a:ext cx="317023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1" name="TextBox 60"/>
          <p:cNvSpPr txBox="1">
            <a:spLocks noChangeArrowheads="1"/>
          </p:cNvSpPr>
          <p:nvPr/>
        </p:nvSpPr>
        <p:spPr bwMode="auto">
          <a:xfrm>
            <a:off x="8643938" y="628650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/>
              <a:t>5</a:t>
            </a:r>
            <a:endParaRPr lang="ru-RU" altLang="ru-RU" sz="1800"/>
          </a:p>
        </p:txBody>
      </p:sp>
      <p:sp>
        <p:nvSpPr>
          <p:cNvPr id="20532" name="Rectangle 58"/>
          <p:cNvSpPr>
            <a:spLocks noChangeArrowheads="1"/>
          </p:cNvSpPr>
          <p:nvPr/>
        </p:nvSpPr>
        <p:spPr bwMode="auto">
          <a:xfrm>
            <a:off x="755650" y="3789363"/>
            <a:ext cx="45720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                       сосредото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                        чен-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/>
              <a:t>                        ность</a:t>
            </a:r>
          </a:p>
        </p:txBody>
      </p:sp>
    </p:spTree>
    <p:extLst>
      <p:ext uri="{BB962C8B-B14F-4D97-AF65-F5344CB8AC3E}">
        <p14:creationId xmlns:p14="http://schemas.microsoft.com/office/powerpoint/2010/main" val="171166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5" y="764704"/>
            <a:ext cx="7838256" cy="4750464"/>
          </a:xfrm>
        </p:spPr>
        <p:txBody>
          <a:bodyPr>
            <a:normAutofit/>
          </a:bodyPr>
          <a:lstStyle/>
          <a:p>
            <a:pPr lvl="2" algn="l" rtl="0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altLang="ru-RU" sz="4000" dirty="0" smtClean="0">
                <a:latin typeface="Palatino Linotype" panose="02040502050505030304" pitchFamily="18" charset="0"/>
              </a:rPr>
              <a:t>От чего или от кого, в конечном итоге, зависит: добьется ли человек успеха?</a:t>
            </a:r>
            <a:br>
              <a:rPr lang="ru-RU" altLang="ru-RU" sz="4000" dirty="0" smtClean="0">
                <a:latin typeface="Palatino Linotype" panose="02040502050505030304" pitchFamily="18" charset="0"/>
              </a:rPr>
            </a:br>
            <a:r>
              <a:rPr lang="ru-RU" altLang="ru-RU" sz="4000" b="1" i="1" dirty="0">
                <a:latin typeface="Palatino Linotype" pitchFamily="18" charset="0"/>
              </a:rPr>
              <a:t>От него самого!!!</a:t>
            </a:r>
            <a:br>
              <a:rPr lang="ru-RU" altLang="ru-RU" sz="4000" b="1" i="1" dirty="0">
                <a:latin typeface="Palatino Linotype" pitchFamily="18" charset="0"/>
              </a:rPr>
            </a:br>
            <a:endParaRPr lang="ru-RU" altLang="ru-RU" sz="4000" dirty="0" smtClean="0">
              <a:latin typeface="Palatino Linotype" panose="02040502050505030304" pitchFamily="18" charset="0"/>
            </a:endParaRPr>
          </a:p>
        </p:txBody>
      </p:sp>
      <p:pic>
        <p:nvPicPr>
          <p:cNvPr id="24580" name="Picture 4" descr="ч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7879">
            <a:off x="5318105" y="2401671"/>
            <a:ext cx="28797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97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85750" y="285750"/>
            <a:ext cx="8643938" cy="6357938"/>
          </a:xfrm>
          <a:prstGeom prst="frame">
            <a:avLst>
              <a:gd name="adj1" fmla="val 5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6357938" y="4964113"/>
            <a:ext cx="20716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- Лишь собой!</a:t>
            </a:r>
            <a:endParaRPr lang="ru-RU" altLang="ru-RU" sz="2400" b="1">
              <a:latin typeface="Calibri" pitchFamily="34" charset="0"/>
            </a:endParaRPr>
          </a:p>
        </p:txBody>
      </p:sp>
      <p:pic>
        <p:nvPicPr>
          <p:cNvPr id="8196" name="Picture 8" descr="http://t2.gstatic.com/images?q=tbn:ANd9GcTDLLtKGMQHhZ-DaK3B0NLxjIfy87GDQ8FO2DoiV6tSXuvKhC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428750"/>
            <a:ext cx="2562225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63563" y="857250"/>
            <a:ext cx="309403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Кто воздвигнет тебя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к небесам?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75400" y="1052513"/>
            <a:ext cx="2068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- Только сам!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84188" y="2071688"/>
            <a:ext cx="31035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Кто низвергнет тебя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с высоты?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407150" y="2286000"/>
            <a:ext cx="1960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17375E"/>
                </a:solidFill>
                <a:latin typeface="Calibri" pitchFamily="34" charset="0"/>
                <a:cs typeface="Times New Roman" pitchFamily="18" charset="0"/>
              </a:rPr>
              <a:t>- </a:t>
            </a: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Только ты!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42938" y="3357563"/>
            <a:ext cx="2714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Где куются ключи к твоей горькой судьбе?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302375" y="3643313"/>
            <a:ext cx="2198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17375E"/>
                </a:solidFill>
                <a:latin typeface="Calibri" pitchFamily="34" charset="0"/>
                <a:cs typeface="Times New Roman" pitchFamily="18" charset="0"/>
              </a:rPr>
              <a:t>- </a:t>
            </a: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Лишь в тебе!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71500" y="4857750"/>
            <a:ext cx="27860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Calibri" pitchFamily="34" charset="0"/>
                <a:cs typeface="Times New Roman" pitchFamily="18" charset="0"/>
              </a:rPr>
              <a:t>Чем расплатишься ты за проигранный бой?</a:t>
            </a:r>
            <a:endParaRPr lang="ru-RU" altLang="ru-RU" sz="2400" b="1">
              <a:latin typeface="Calibri" pitchFamily="34" charset="0"/>
            </a:endParaRPr>
          </a:p>
        </p:txBody>
      </p:sp>
      <p:sp>
        <p:nvSpPr>
          <p:cNvPr id="25612" name="TextBox 12"/>
          <p:cNvSpPr txBox="1">
            <a:spLocks noChangeArrowheads="1"/>
          </p:cNvSpPr>
          <p:nvPr/>
        </p:nvSpPr>
        <p:spPr bwMode="auto">
          <a:xfrm>
            <a:off x="8572500" y="6215063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/>
              <a:t>7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117211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85750" y="285750"/>
            <a:ext cx="8643938" cy="6357938"/>
          </a:xfrm>
          <a:prstGeom prst="frame">
            <a:avLst>
              <a:gd name="adj1" fmla="val 5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9219" name="Picture 8" descr="http://t0.gstatic.com/images?q=tbn:ANd9GcSGyozDWkN1LH-tnG8ciVfezDlp9pOsT0KjZsjKoOyVR88hP5Iiw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071563"/>
            <a:ext cx="41529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500034" y="4071938"/>
            <a:ext cx="82868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Вы - сами творцы своего будущего !!! </a:t>
            </a:r>
          </a:p>
          <a:p>
            <a:pPr algn="ctr" eaLnBrk="1" hangingPunct="1"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Каждый должен сотворить себя сам!!!</a:t>
            </a:r>
          </a:p>
          <a:p>
            <a:pPr eaLnBrk="1" hangingPunct="1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 </a:t>
            </a:r>
          </a:p>
        </p:txBody>
      </p:sp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8572500" y="6286500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1800"/>
              <a:t>8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79409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rusdemotivator.ru/uploads/posts/2011-07/1311353860_motivator-17173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9036495" cy="6597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992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7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73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4.infourok.ru/uploads/ex/0bc8/0005ebaf-435cfcf6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9" y="3246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3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елаксация « Волшебный магазин» 1. Что вам удалось купить в магазине? (доброт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6" y="14393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2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3" name="Picture 5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5541843" cy="5255198"/>
          </a:xfrm>
          <a:noFill/>
          <a:ln/>
        </p:spPr>
      </p:pic>
      <p:sp>
        <p:nvSpPr>
          <p:cNvPr id="104454" name="Rectangle 6"/>
          <p:cNvSpPr>
            <a:spLocks noGrp="1" noChangeArrowheads="1"/>
          </p:cNvSpPr>
          <p:nvPr>
            <p:ph sz="quarter" idx="13"/>
          </p:nvPr>
        </p:nvSpPr>
        <p:spPr>
          <a:xfrm>
            <a:off x="142844" y="214290"/>
            <a:ext cx="8677628" cy="6357982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всем успехов!!!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03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title"/>
          </p:nvPr>
        </p:nvSpPr>
        <p:spPr>
          <a:xfrm>
            <a:off x="251520" y="4941168"/>
            <a:ext cx="8568951" cy="1440160"/>
          </a:xfrm>
        </p:spPr>
        <p:txBody>
          <a:bodyPr>
            <a:normAutofit fontScale="90000"/>
          </a:bodyPr>
          <a:lstStyle/>
          <a:p>
            <a:pPr marL="0" indent="0" algn="l" eaLnBrk="1" hangingPunct="1">
              <a:buNone/>
              <a:defRPr/>
            </a:pPr>
            <a:r>
              <a:rPr lang="ru-RU" altLang="ru-RU" sz="5600" dirty="0" smtClean="0">
                <a:solidFill>
                  <a:srgbClr val="EB6E5A"/>
                </a:solidFill>
                <a:latin typeface="Arial Black" panose="020B0A04020102020204" pitchFamily="34" charset="0"/>
              </a:rPr>
              <a:t/>
            </a:r>
            <a:br>
              <a:rPr lang="ru-RU" altLang="ru-RU" sz="5600" dirty="0" smtClean="0">
                <a:solidFill>
                  <a:srgbClr val="EB6E5A"/>
                </a:solidFill>
                <a:latin typeface="Arial Black" panose="020B0A04020102020204" pitchFamily="34" charset="0"/>
              </a:rPr>
            </a:br>
            <a:r>
              <a:rPr lang="ru-RU" altLang="ru-RU" sz="4000" b="1" i="1" dirty="0" smtClean="0">
                <a:solidFill>
                  <a:srgbClr val="EB6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УСПЕШНЫ </a:t>
            </a:r>
            <a:r>
              <a:rPr lang="ru-RU" altLang="ru-RU" sz="4000" i="1" dirty="0" smtClean="0">
                <a:solidFill>
                  <a:srgbClr val="EB6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000" b="1" i="1" dirty="0" smtClean="0">
                <a:solidFill>
                  <a:srgbClr val="EB6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СЧАСТЬЯ ВАМ.</a:t>
            </a:r>
          </a:p>
        </p:txBody>
      </p:sp>
      <p:pic>
        <p:nvPicPr>
          <p:cNvPr id="27651" name="Picture 2" descr="F:\Света\уч\Картинки\подарит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41"/>
            <a:ext cx="9140112" cy="534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65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b="1" u="sng" dirty="0"/>
              <a:t>Цель занятия</a:t>
            </a:r>
            <a:r>
              <a:rPr lang="ru-RU" b="1" dirty="0"/>
              <a:t>:</a:t>
            </a:r>
            <a:r>
              <a:rPr lang="ru-RU" dirty="0"/>
              <a:t> способствовать формированию мотивации достижения успеха учащихся, повышения уверенности в себе.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580112" y="3861048"/>
            <a:ext cx="3106688" cy="226511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988840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altLang="ru-RU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8SfPMmWGB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7880" y="3789040"/>
            <a:ext cx="2970584" cy="2422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 descr="http://investorzzz.ru/wp-content/uploads/2014/10/Zayavka-na-uspeh.jpg"/>
          <p:cNvPicPr>
            <a:picLocks noGrp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4824536" cy="3456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496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536" y="476672"/>
            <a:ext cx="8062664" cy="5904656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1.Стимулировать учащихся к размышлению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отличительных особен­ностях успешного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человека, а также об условиях, необходимых,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того, чтобы стать успешным человеком.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2.Создать положительный (привлекательный) образ успешного человека как перспективной цели.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Вывести формулу успеха и помочь учащимся подняться по лестнице успеха.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4.Активизировать подростков к процессам осознания собственных уста­новок и мотивации.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5.Способствовать формированию образа «Я»,  отбор качеств успешного человека.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6.Воспитывать ответственность за собственный выбор, уверенность, до­верие, взаимопонимание в группе.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8SfPMmWGB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36981" y="29471"/>
            <a:ext cx="2160240" cy="2422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238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136904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такой успешный человек? Какие качества ему присущи?  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https://ds04.infourok.ru/uploads/ex/0849/00193598-600bec00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678475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08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4.infourok.ru/uploads/ex/0386/000917bd-c94f247b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1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496943" cy="5110504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altLang="ru-RU" sz="2800" dirty="0" smtClean="0">
                <a:solidFill>
                  <a:srgbClr val="E75C0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ПУТЬ К УСПЕХУ </a:t>
            </a:r>
            <a:r>
              <a:rPr lang="ru-RU" altLang="ru-RU" sz="2800" b="1" dirty="0" smtClean="0">
                <a:solidFill>
                  <a:srgbClr val="E75C01"/>
                </a:solidFill>
                <a:effectLst/>
                <a:latin typeface="Monotype Corsiva" pitchFamily="66" charset="0"/>
              </a:rPr>
              <a:t/>
            </a:r>
            <a:br>
              <a:rPr lang="ru-RU" altLang="ru-RU" sz="2800" b="1" dirty="0" smtClean="0">
                <a:solidFill>
                  <a:srgbClr val="E75C01"/>
                </a:solidFill>
                <a:effectLst/>
                <a:latin typeface="Monotype Corsiva" pitchFamily="66" charset="0"/>
              </a:rPr>
            </a:br>
            <a:r>
              <a:rPr lang="de-DE" sz="2800" dirty="0" err="1">
                <a:effectLst/>
              </a:rPr>
              <a:t>Шаг</a:t>
            </a:r>
            <a:r>
              <a:rPr lang="de-DE" sz="2800" dirty="0">
                <a:effectLst/>
              </a:rPr>
              <a:t> </a:t>
            </a:r>
            <a:r>
              <a:rPr lang="de-DE" sz="2800" dirty="0" smtClean="0">
                <a:effectLst/>
              </a:rPr>
              <a:t>1</a:t>
            </a:r>
            <a:r>
              <a:rPr lang="ru-RU" sz="2800" dirty="0" smtClean="0">
                <a:effectLst/>
              </a:rPr>
              <a:t>  </a:t>
            </a:r>
            <a:r>
              <a:rPr lang="de-DE" sz="2800" dirty="0" smtClean="0">
                <a:effectLst/>
              </a:rPr>
              <a:t> «</a:t>
            </a:r>
            <a:r>
              <a:rPr lang="ru-RU" sz="2800" dirty="0" smtClean="0">
                <a:effectLst/>
              </a:rPr>
              <a:t> Ц</a:t>
            </a:r>
            <a:r>
              <a:rPr lang="de-DE" sz="2800" dirty="0" err="1" smtClean="0">
                <a:effectLst/>
              </a:rPr>
              <a:t>ель</a:t>
            </a:r>
            <a:r>
              <a:rPr lang="de-DE" sz="2800" dirty="0" smtClean="0">
                <a:effectLst/>
              </a:rPr>
              <a:t>!</a:t>
            </a:r>
            <a:r>
              <a:rPr lang="ru-RU" sz="2800" dirty="0" smtClean="0">
                <a:effectLst/>
              </a:rPr>
              <a:t> </a:t>
            </a:r>
            <a:r>
              <a:rPr lang="de-DE" sz="2800" dirty="0" smtClean="0">
                <a:effectLst/>
              </a:rPr>
              <a:t>»</a:t>
            </a:r>
            <a:r>
              <a:rPr lang="de-DE" sz="2800" dirty="0">
                <a:effectLst/>
              </a:rPr>
              <a:t> 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de-DE" sz="2800" dirty="0" err="1">
                <a:effectLst/>
              </a:rPr>
              <a:t>Шаг</a:t>
            </a:r>
            <a:r>
              <a:rPr lang="de-DE" sz="2800" dirty="0">
                <a:effectLst/>
              </a:rPr>
              <a:t> 2 </a:t>
            </a:r>
            <a:r>
              <a:rPr lang="de-DE" sz="2800" dirty="0" smtClean="0">
                <a:effectLst/>
              </a:rPr>
              <a:t>«</a:t>
            </a:r>
            <a:r>
              <a:rPr lang="ru-RU" sz="2800" dirty="0" smtClean="0">
                <a:effectLst/>
              </a:rPr>
              <a:t> Р</a:t>
            </a:r>
            <a:r>
              <a:rPr lang="de-DE" sz="2800" dirty="0" err="1" smtClean="0">
                <a:effectLst/>
              </a:rPr>
              <a:t>есурсы</a:t>
            </a:r>
            <a:r>
              <a:rPr lang="de-DE" sz="2800" dirty="0">
                <a:effectLst/>
              </a:rPr>
              <a:t>, </a:t>
            </a:r>
            <a:r>
              <a:rPr lang="de-DE" sz="2800" dirty="0" err="1" smtClean="0">
                <a:effectLst/>
              </a:rPr>
              <a:t>качества</a:t>
            </a:r>
            <a:r>
              <a:rPr lang="ru-RU" sz="2800" dirty="0" smtClean="0">
                <a:effectLst/>
              </a:rPr>
              <a:t> </a:t>
            </a:r>
            <a:r>
              <a:rPr lang="de-DE" sz="2800" dirty="0" smtClean="0">
                <a:effectLst/>
              </a:rPr>
              <a:t>»</a:t>
            </a:r>
            <a:r>
              <a:rPr lang="de-DE" sz="2800" dirty="0">
                <a:effectLst/>
              </a:rPr>
              <a:t> 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de-DE" sz="2800" dirty="0" err="1">
                <a:effectLst/>
              </a:rPr>
              <a:t>Шаг</a:t>
            </a:r>
            <a:r>
              <a:rPr lang="de-DE" sz="2800" dirty="0">
                <a:effectLst/>
              </a:rPr>
              <a:t> </a:t>
            </a:r>
            <a:r>
              <a:rPr lang="ru-RU" sz="2800" dirty="0" smtClean="0">
                <a:effectLst/>
              </a:rPr>
              <a:t>3  </a:t>
            </a:r>
            <a:r>
              <a:rPr lang="de-DE" sz="2800" dirty="0" smtClean="0">
                <a:effectLst/>
              </a:rPr>
              <a:t> «</a:t>
            </a:r>
            <a:r>
              <a:rPr lang="ru-RU" sz="2800" dirty="0" smtClean="0">
                <a:effectLst/>
              </a:rPr>
              <a:t> Действие</a:t>
            </a:r>
            <a:r>
              <a:rPr lang="de-DE" sz="2800" dirty="0" smtClean="0">
                <a:effectLst/>
              </a:rPr>
              <a:t>!</a:t>
            </a:r>
            <a:r>
              <a:rPr lang="ru-RU" sz="2800" dirty="0" smtClean="0">
                <a:effectLst/>
              </a:rPr>
              <a:t> </a:t>
            </a:r>
            <a:r>
              <a:rPr lang="de-DE" sz="2800" dirty="0" smtClean="0">
                <a:effectLst/>
              </a:rPr>
              <a:t>»</a:t>
            </a:r>
            <a:r>
              <a:rPr lang="de-DE" sz="2800" dirty="0">
                <a:effectLst/>
              </a:rPr>
              <a:t> 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altLang="ru-RU" sz="2800" b="1" dirty="0" smtClean="0">
                <a:solidFill>
                  <a:srgbClr val="E75C01"/>
                </a:solidFill>
                <a:effectLst/>
                <a:latin typeface="Monotype Corsiva" pitchFamily="66" charset="0"/>
              </a:rPr>
              <a:t/>
            </a:r>
            <a:br>
              <a:rPr lang="ru-RU" altLang="ru-RU" sz="2800" b="1" dirty="0" smtClean="0">
                <a:solidFill>
                  <a:srgbClr val="E75C01"/>
                </a:solidFill>
                <a:effectLst/>
                <a:latin typeface="Monotype Corsiva" pitchFamily="66" charset="0"/>
              </a:rPr>
            </a:br>
            <a:r>
              <a:rPr lang="ru-RU" altLang="ru-RU" sz="2800" b="1" dirty="0" smtClean="0">
                <a:solidFill>
                  <a:srgbClr val="E75C01"/>
                </a:solidFill>
                <a:effectLst/>
                <a:latin typeface="Monotype Corsiva" pitchFamily="66" charset="0"/>
              </a:rPr>
              <a:t/>
            </a:r>
            <a:br>
              <a:rPr lang="ru-RU" altLang="ru-RU" sz="2800" b="1" dirty="0" smtClean="0">
                <a:solidFill>
                  <a:srgbClr val="E75C01"/>
                </a:solidFill>
                <a:effectLst/>
                <a:latin typeface="Monotype Corsiva" pitchFamily="66" charset="0"/>
              </a:rPr>
            </a:br>
            <a:endParaRPr lang="ru-RU" altLang="ru-RU" sz="2800" b="1" dirty="0" smtClean="0">
              <a:effectLst/>
              <a:latin typeface="Monotype Corsiva" pitchFamily="66" charset="0"/>
            </a:endParaRPr>
          </a:p>
        </p:txBody>
      </p:sp>
      <p:pic>
        <p:nvPicPr>
          <p:cNvPr id="17411" name="Picture 2" descr="F:\Света\уч\Картинки\у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2516">
            <a:off x="653235" y="3445359"/>
            <a:ext cx="34432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 descr="F:\Света\уч\Картинки\дейл карнег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6473">
            <a:off x="5228243" y="3131703"/>
            <a:ext cx="2395363" cy="256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605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245/25008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8" y="-3534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0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aj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57254" y="692696"/>
            <a:ext cx="7585731" cy="43088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  <a:latin typeface="Constantia" pitchFamily="18" charset="0"/>
              </a:rPr>
              <a:t>Формула успеха 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onstantia" pitchFamily="18" charset="0"/>
              </a:rPr>
              <a:t/>
            </a:r>
            <a:b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Constantia" pitchFamily="18" charset="0"/>
              </a:rPr>
            </a:br>
            <a:r>
              <a:rPr lang="ru-RU" sz="32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effectLst/>
                <a:latin typeface="Constantia" pitchFamily="18" charset="0"/>
              </a:rPr>
              <a:t>по мнению </a:t>
            </a:r>
            <a:r>
              <a:rPr lang="ru-RU" sz="3200" b="1" smtClean="0">
                <a:ln w="10541" cmpd="sng">
                  <a:solidFill>
                    <a:schemeClr val="tx1"/>
                  </a:solidFill>
                  <a:prstDash val="solid"/>
                </a:ln>
                <a:latin typeface="Constantia" pitchFamily="18" charset="0"/>
              </a:rPr>
              <a:t>учащихся </a:t>
            </a:r>
            <a:r>
              <a:rPr lang="ru-RU" sz="3200" b="1" smtClean="0">
                <a:ln w="10541" cmpd="sng">
                  <a:solidFill>
                    <a:schemeClr val="tx1"/>
                  </a:solidFill>
                  <a:prstDash val="solid"/>
                </a:ln>
                <a:latin typeface="Constantia" pitchFamily="18" charset="0"/>
              </a:rPr>
              <a:t>8 </a:t>
            </a:r>
            <a:r>
              <a:rPr lang="ru-RU" sz="32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nstantia" pitchFamily="18" charset="0"/>
              </a:rPr>
              <a:t>класса</a:t>
            </a:r>
            <a:r>
              <a:rPr lang="ru-RU" sz="32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effectLst/>
                <a:latin typeface="Constantia" pitchFamily="18" charset="0"/>
              </a:rPr>
              <a:t> –это 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Цель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nstantia" pitchFamily="18" charset="0"/>
              </a:rPr>
              <a:t>Ресурсы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Качества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nstantia" pitchFamily="18" charset="0"/>
              </a:rPr>
              <a:t>Действия</a:t>
            </a:r>
            <a:b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nstantia" pitchFamily="18" charset="0"/>
              </a:rPr>
            </a:b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onstantia" pitchFamily="18" charset="0"/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355976" y="1484784"/>
            <a:ext cx="648072" cy="3816424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2780928"/>
            <a:ext cx="2621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УСПЕХ</a:t>
            </a:r>
            <a:endParaRPr lang="ru-RU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Рисунок 7" descr="8SfPMmWGB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038" y="4725144"/>
            <a:ext cx="2160240" cy="2422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SfPMmWGB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038" y="4725143"/>
            <a:ext cx="2160240" cy="2422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150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139</TotalTime>
  <Words>290</Words>
  <Application>Microsoft Office PowerPoint</Application>
  <PresentationFormat>Экран (4:3)</PresentationFormat>
  <Paragraphs>113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-  …Спасибо тебе, неожиданно сказал человек. - За что? – удивился Ветерок - За то, что устроил такую бурю. Теперь моя звезда горит ярче и осве­щает мой путь. - Ничего себе, - подумал Ветерок, за бурю еще и спасибо говорит! - Послушай, Человек, а где находится эта звезда? Покажи ее мне! Человек ничего не ответил, повернулся к Ветерку и посмотрел ему прямо в глаза. Глаза человека были такими яркими, что, казалось, они светятся изнутри. - Я понял !!!- закричал радостно Ветерок, и полетел к самому небу. А человек все шел по дороге.  Он шел к своей звезде. </vt:lpstr>
      <vt:lpstr>Презентация PowerPoint</vt:lpstr>
      <vt:lpstr>Цель занятия: способствовать формированию мотивации достижения успеха учащихся, повышения уверенности в себе. </vt:lpstr>
      <vt:lpstr>Задачи: 1.Стимулировать учащихся к размышлению  об отличительных особен­ностях успешного  человека, а также об условиях, необходимых,  для того, чтобы стать успешным человеком. 2.Создать положительный (привлекательный) образ успешного человека как перспективной цели. 3. Вывести формулу успеха и помочь учащимся подняться по лестнице успеха. 4.Активизировать подростков к процессам осознания собственных уста­новок и мотивации. 5.Способствовать формированию образа «Я»,  отбор качеств успешного человека. 6.Воспитывать ответственность за собственный выбор, уверенность, до­верие, взаимопонимание в группе. </vt:lpstr>
      <vt:lpstr>Презентация PowerPoint</vt:lpstr>
      <vt:lpstr>Презентация PowerPoint</vt:lpstr>
      <vt:lpstr>ПУТЬ К УСПЕХУ  Шаг 1   « Цель! »  Шаг 2 « Ресурсы, качества »  Шаг 3   « Действие! »     </vt:lpstr>
      <vt:lpstr>Презентация PowerPoint</vt:lpstr>
      <vt:lpstr>Презентация PowerPoint</vt:lpstr>
      <vt:lpstr>Презентация PowerPoint</vt:lpstr>
      <vt:lpstr>Игра  « Портрет  успешного человека».   В современном толковании успешным считается человек, достигший высокого положения в социальных структурах или определенного финансового достатка.</vt:lpstr>
      <vt:lpstr>Презентация PowerPoint</vt:lpstr>
      <vt:lpstr>Презентация PowerPoint</vt:lpstr>
      <vt:lpstr>Презентация PowerPoint</vt:lpstr>
      <vt:lpstr>Презентация PowerPoint</vt:lpstr>
      <vt:lpstr>От чего или от кого, в конечном итоге, зависит: добьется ли человек успеха? От него самого!!!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БУДЬТЕ УСПЕШНЫ , СЧАСТЬЯ ВАМ.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Admin</cp:lastModifiedBy>
  <cp:revision>14</cp:revision>
  <dcterms:created xsi:type="dcterms:W3CDTF">2020-01-21T20:40:46Z</dcterms:created>
  <dcterms:modified xsi:type="dcterms:W3CDTF">2021-10-29T09:40:37Z</dcterms:modified>
</cp:coreProperties>
</file>