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57" r:id="rId4"/>
    <p:sldId id="262" r:id="rId5"/>
    <p:sldId id="261" r:id="rId6"/>
    <p:sldId id="265" r:id="rId7"/>
    <p:sldId id="260" r:id="rId8"/>
    <p:sldId id="264" r:id="rId9"/>
    <p:sldId id="258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CED4-C79C-4493-88DA-BF37F4E777D8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77CB-F3E4-4F74-8618-EDCAFC99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F5C2-1C57-42B6-A620-7BAED1FC9853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7B5A-2FB8-4C7B-8CF6-AEE8C99CD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8B82-43ED-49B8-A751-DBDF3D62C15D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286D-35A0-4A30-9B74-FCB572CB0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CD9E-6750-4187-9DAE-0344452010C2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601C-9C07-49F8-A112-FF171B008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2DEE-92D8-4806-B224-17C9B139288B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505A-3338-46E3-9E72-20D70A492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03CE-5CAE-4BAA-974B-71D723C945E9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32D0-FFB8-4D17-BDC7-8ECBEE8FD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A584-FF9C-4315-A9AA-281C6D2434F3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18ED-83F8-4DD9-9ECB-5EBF1A568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18AC-987E-4DC0-8653-20EF8E36F14E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25AA-816C-47EB-9EBA-D85EFD770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551E-F811-470A-B968-AEC298CF5DEB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DCCC-2A7F-4249-8504-195FB937D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B8D9-E500-477B-A2AA-6F8D49F0BF5D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237E-FC05-46D1-BA68-D49BBB4E3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8FBD-0DEB-49CB-AA92-13B916C74A70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948B-7BEA-456F-8577-17F835A50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2D967-4714-4D4A-B687-D5F88648ED1C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9D1719-3D87-4FAB-974E-7B75F33CC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image.shutterstock.com/display_pic_with_logo/57521/57521,1202541272,2/stock-photo-children-s-faces-9283402.jpg&amp;p=335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img0.liveinternet.ru/images/attach/c/1/56/655/56655828_du9.jpg&amp;p=5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hyperlink" Target="http://images.yandex.ru/yandsearch?ed=1&amp;rpt=simage&amp;text=%D0%9F%D1%80%D0%B0%D0%B2%D0%B0%20%D1%80%D0%B5%D0%B1%D1%91%D0%BD%D0%BA%D0%B0%20%D1%81%20%D0%BE%D0%B3%D1%80%D0%B0%D0%BD%D0%B8%D1%87%D0%B5%D0%BD%D0%BD%D1%8B%D0%BC%D0%B8%20%D0%B2%D0%BE%D0%B7%D0%BC%D0%BE%D0%B6%D0%BD%D0%BE%D1%81%D1%82%D1%8F%D0%BC%D0%B8&amp;img_url=www.museum.ru/imgB.asp?42318&amp;p=16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images01.olx.ru/ui/4/19/22/62941722_1---.jpg&amp;p=108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yuga.ru/media/d_dom.jpg&amp;p=23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barerovnet.narod.ru/posters/bobrov-all_children.jpg&amp;p=12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www.otd365.ru/foto/det.jpg&amp;p=475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www.qli.ru/wp-content/uploads/disabled-child.jpg&amp;p=5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images.yandex.ru/yandsearch?ed=1&amp;img_url=common.regnum.ru/pictures/news/2006-05/georg5-1-big.jpg&amp;rpt=simage&amp;text=%D1%8D%D0%BC%D0%B1%D0%BB%D0%B5%D0%BC%D0%B0%20%D0%BA%20%D0%B4%D0%BD%D1%8E%20%D0%B8%D0%BD%D0%B2%D0%B0%D0%BB%D0%B8%D0%B4%D0%B0&amp;p=200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olyan.net/uploads/posts/2009-11/1259516725_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rpt=simage&amp;text=%D0%BA%D0%B0%D1%80%D1%82%D0%B8%D0%BD%D0%BA%D0%B0%20%D1%83%D1%80%D0%BE%D0%BA%D0%B8%20%D1%84%D0%B8%D0%B7%D0%BA%D1%83%D0%BB%D1%8C%D1%82%D1%83%D1%80%D1%8B&amp;img_url=www.imageholder.ru/kf/3fdca2938646_1043B/image.png&amp;p=16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rpt=simage&amp;text=%D0%BF%D0%BB%D0%B0%D0%BD%D0%B8%D1%80%D0%BE%D0%B2%D0%B0%D0%BD%D0%B8%D1%8F%20%D1%83%D1%87%D0%B0%D1%89%D0%B8%D1%85%D1%81%D1%8F%203-4%20%D0%BA%D0%BB%D0%B0%D1%81%D1%81%D0%BE%D0%B2%20%20%D1%83%D1%87%D0%B5%D0%B1%D0%BD%D0%BE%D0%B3%D0%BE%20%D0%BC%D0%B0%D1%82%D0%B5%D1%80%D0%B8%D0%B0%D0%BB%D0%B0%20%D0%BF%D0%BE%20%D1%84%D0%B8%D0%B7%D0%B8%D1%87%D0%B5%D1%81%D0%BA%D0%BE%D0%B9%20%D0%BA%D1%83%D0%BB%D1%8C%D1%82%D1%83%D1%80%D0%B5%20%D0%BF%D0%BE%20%D1%87%D0%B5%D1%82%D0%B2%D0%B5%D1%80%D1%82%D1%8F%D0%BC&amp;img_url=mdou41.edu.yar.ru/images/ucheniki_w450_h468.jpg&amp;spsite=fake-062-10117847.ru&amp;p=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img.sunhome.ru/UsersGallery/Cards/155/25232105.jpg&amp;p=337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images.yandex.ru/yandsearch?ed=1&amp;rpt=simage&amp;text=%D0%BA%D0%B0%D0%BA%20%D0%BE%D0%B1%D1%8A%D1%8F%D1%81%D0%BD%D0%B8%D1%82%D1%8C%20%D1%80%D0%B5%D0%B1%D1%91%D0%BD%D0%BA%D1%83%20%D0%BA%D0%B0%D0%BA%20%D1%87%D0%B5%D0%BB%D0%BE%D0%B2%D0%B5%D0%BA%20%D1%81%D1%82%D0%B0%D0%BD%D0%BE%D0%B2%D0%B8%D1%82%D1%8C%D1%81%D1%8F%20%D0%B8%D0%BD%D0%B2%D0%B0%D0%BB%D0%B8%D0%B4%D0%BE%D0%BC&amp;img_url=www.0629.com.ua/upload/img/afisha/main/peshehod.jpg&amp;p=51" TargetMode="External"/><Relationship Id="rId7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rukami-angela.ru/upload/iblock/b77/1.jpg&amp;p=3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images.yandex.ru/yandsearch?ed=1&amp;text=%D1%8D%D0%BC%D0%B1%D0%BB%D0%B5%D0%BC%D0%B0%20%D0%BA%20%D0%B4%D0%BD%D1%8E%20%D0%B8%D0%BD%D0%B2%D0%B0%D0%BB%D0%B8%D0%B4%D0%B0&amp;stype=simage&amp;img_url=s44.radikal.ru/i103/0811/cb/92f97c4d70f2.jpg&amp;p=161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jpeg"/><Relationship Id="rId18" Type="http://schemas.openxmlformats.org/officeDocument/2006/relationships/hyperlink" Target="http://images.yandex.ru/yandsearch?ed=1&amp;rpt=simage&amp;text=%D0%BA%D0%B0%D1%80%D1%82%D0%B8%D0%BD%D0%BA%D0%B0%20%D0%B4%D0%B5%D1%82%D0%B8%20%D0%B1%D0%B5%D0%B3%D1%83%D1%82%20%D0%BF%D0%BE%20%D0%BB%D0%B5%D1%81%D1%82%D0%BD%D0%B8%D1%86%D0%B5%20%D0%B2%20%D1%88%D0%BA%D0%BE%D0%BB%D0%B5&amp;img_url=freelance.ru/img/portfolio/big/352567.jpg&amp;p=30" TargetMode="External"/><Relationship Id="rId3" Type="http://schemas.openxmlformats.org/officeDocument/2006/relationships/hyperlink" Target="http://images.yandex.ru/yandsearch?ed=1&amp;text=%D1%8D%D0%BC%D0%B1%D0%BB%D0%B5%D0%BC%D0%B0%20%D0%BA%20%D0%B4%D0%BD%D1%8E%20%D0%B8%D0%BD%D0%B2%D0%B0%D0%BB%D0%B8%D0%B4%D0%B0&amp;stype=simage&amp;img_url=taksa.prog.ru/ab/mototaxa.jpg&amp;p=426" TargetMode="External"/><Relationship Id="rId7" Type="http://schemas.openxmlformats.org/officeDocument/2006/relationships/hyperlink" Target="http://auto.saratovinform.ru/lenta/archives/new/2010/11/16/3554" TargetMode="External"/><Relationship Id="rId12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handicomm.free.fr/%E9cole.jpg&amp;p=322" TargetMode="External"/><Relationship Id="rId17" Type="http://schemas.openxmlformats.org/officeDocument/2006/relationships/image" Target="../media/image33.jpeg"/><Relationship Id="rId2" Type="http://schemas.openxmlformats.org/officeDocument/2006/relationships/image" Target="../media/image25.png"/><Relationship Id="rId16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img-fotki.yandex.ru/get/3307/mistina.d/0_1c239_5dc5d31d_XL&amp;p=11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jpeg"/><Relationship Id="rId5" Type="http://schemas.openxmlformats.org/officeDocument/2006/relationships/hyperlink" Target="http://images.yandex.ru/yandsearch?ed=1&amp;rpt=simage&amp;text=%D0%BA%D0%B0%D0%BA%20%D0%BE%D0%B1%D1%8A%D1%8F%D1%81%D0%BD%D0%B8%D1%82%D1%8C%20%D1%80%D0%B5%D0%B1%D1%91%D0%BD%D0%BA%D1%83%20%D0%BA%D0%B0%D0%BA%20%D1%87%D0%B5%D0%BB%D0%BE%D0%B2%D0%B5%D0%BA%20%D1%81%D1%82%D0%B0%D0%BD%D0%BE%D0%B2%D0%B8%D1%82%D1%8C%D1%81%D1%8F%20%D0%B8%D0%BD%D0%B2%D0%B0%D0%BB%D0%B8%D0%B4%D0%BE%D0%BC&amp;img_url=demotivators.ru/media/posters/199831_uznayosh.jpg&amp;p=59" TargetMode="External"/><Relationship Id="rId15" Type="http://schemas.openxmlformats.org/officeDocument/2006/relationships/image" Target="../media/image32.jpeg"/><Relationship Id="rId10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www.cyberstyle.ru/misc/Image/news/Software_Internet/290108/komp99.jpg&amp;p=466" TargetMode="External"/><Relationship Id="rId19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29.jpeg"/><Relationship Id="rId14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blogs.klerk.ru/images/attach_orig/21742.jpg&amp;p=1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hyperlink" Target="http://images.yandex.ru/yandsearch?ed=1&amp;rpt=simage&amp;text=%D0%9F%D1%80%D0%B0%D0%B2%D0%B0%20%D1%80%D0%B5%D0%B1%D1%91%D0%BD%D0%BA%D0%B0%20%D1%81%20%D0%BE%D0%B3%D1%80%D0%B0%D0%BD%D0%B8%D1%87%D0%B5%D0%BD%D0%BD%D1%8B%D0%BC%D0%B8%20%D0%B2%D0%BE%D0%B7%D0%BC%D0%BE%D0%B6%D0%BD%D0%BE%D1%81%D1%82%D1%8F%D0%BC%D0%B8&amp;img_url=www.zelcultura.ru/projects/img/2.jpg&amp;p=1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hyperlink" Target="http://images.yandex.ru/yandsearch?ed=1&amp;rpt=simage&amp;text=%D0%BA%D0%B0%D0%BA%20%D0%BE%D0%B1%D1%8A%D1%8F%D1%81%D0%BD%D0%B8%D1%82%D1%8C%20%D1%80%D0%B5%D0%B1%D1%91%D0%BD%D0%BA%D1%83%20%D0%BA%D0%B0%D0%BA%20%D1%87%D0%B5%D0%BB%D0%BE%D0%B2%D0%B5%D0%BA%20%D1%81%D1%82%D0%B0%D0%BD%D0%BE%D0%B2%D0%B8%D1%82%D1%8C%D1%81%D1%8F%20%D0%B8%D0%BD%D0%B2%D0%B0%D0%BB%D0%B8%D0%B4%D0%BE%D0%BC&amp;img_url=novaya.com.ua/images/o-00024047-a-00004858.jpg&amp;p=74" TargetMode="Externa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gorod.cn.ua/image/news/foto/ft_04.12.08_invalidi_11.jpg&amp;p=1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1.jpeg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12" Type="http://schemas.openxmlformats.org/officeDocument/2006/relationships/image" Target="../media/image50.jpeg"/><Relationship Id="rId2" Type="http://schemas.openxmlformats.org/officeDocument/2006/relationships/hyperlink" Target="http://images.yandex.ru/yandsearch?ed=1&amp;text=%D1%8D%D0%BC%D0%B1%D0%BB%D0%B5%D0%BC%D0%B0%20%D0%BA%20%D0%B4%D0%BD%D1%8E%20%D0%B8%D0%BD%D0%B2%D0%B0%D0%BB%D0%B8%D0%B4%D0%B0&amp;stype=simage&amp;img_url=russian.cri.cn/mmsource/images/2008/09/04/zt080904-11.jpg&amp;p=7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text=%D1%8D%D0%BC%D0%B1%D0%BB%D0%B5%D0%BC%D0%B0%20%D0%BA%20%D0%B4%D0%BD%D1%8E%20%D0%B8%D0%BD%D0%B2%D0%B0%D0%BB%D0%B8%D0%B4%D0%B0&amp;stype=simage&amp;img_url=www.zh-smi.gomel-region.by/isimages/s000325_070118.jpg&amp;p=607" TargetMode="External"/><Relationship Id="rId11" Type="http://schemas.openxmlformats.org/officeDocument/2006/relationships/hyperlink" Target="http://images.yandex.ru/yandsearch?ed=1&amp;text=%D0%BA%D0%B0%D1%80%D1%82%D0%B8%D0%BD%D0%BA%D0%B8%20%D0%B4%D0%B5%D1%82%D0%B8%20%D0%B8%D0%BD%D0%B2%D0%B0%D0%BB%D0%B8%D0%B4%D1%8B&amp;stype=simage&amp;img_url=img.zigonet.com/acrobatie/acrobatie-fauteuil-roulant_4870_w460.jpg&amp;p=300" TargetMode="External"/><Relationship Id="rId5" Type="http://schemas.openxmlformats.org/officeDocument/2006/relationships/image" Target="../media/image46.jpeg"/><Relationship Id="rId10" Type="http://schemas.openxmlformats.org/officeDocument/2006/relationships/image" Target="../media/image49.jpeg"/><Relationship Id="rId4" Type="http://schemas.openxmlformats.org/officeDocument/2006/relationships/hyperlink" Target="http://images.yandex.ru/yandsearch?ed=1&amp;rpt=simage&amp;text=%D1%8D%D0%BC%D0%B1%D0%BB%D0%B5%D0%BC%D0%B0%20%D0%BA%20%D0%B4%D0%BD%D1%8E%20%D0%B8%D0%BD%D0%B2%D0%B0%D0%BB%D0%B8%D0%B4%D0%B0&amp;img_url=kp.ru/upimg/38fd25d0148fde2be07a6b7b4f6431b14dc82cf0/1014021.jpg&amp;p=95" TargetMode="External"/><Relationship Id="rId9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livejournal.ru/static/files/photos/zoom/617_para.jpg&amp;p=2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642918"/>
            <a:ext cx="8358246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«Всем детям должна быть обеспечена возможность определить себя как личность и реализовать свои возможности, в безопасных и благоприятных условиях……." </a:t>
            </a:r>
          </a:p>
        </p:txBody>
      </p:sp>
      <p:pic>
        <p:nvPicPr>
          <p:cNvPr id="6" name="Рисунок 5" descr="http://im0-tub.yandex.net/i?id=127779148-08">
            <a:hlinkClick r:id="rId2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933825"/>
            <a:ext cx="2438400" cy="1676400"/>
          </a:xfrm>
          <a:prstGeom prst="rect">
            <a:avLst/>
          </a:prstGeom>
          <a:noFill/>
        </p:spPr>
      </p:pic>
      <p:pic>
        <p:nvPicPr>
          <p:cNvPr id="7" name="Рисунок 6" descr="http://im5-tub.yandex.net/i?id=22251039-05">
            <a:hlinkClick r:id="rId4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450" y="4406900"/>
            <a:ext cx="2578100" cy="4548188"/>
          </a:xfrm>
          <a:prstGeom prst="rect">
            <a:avLst/>
          </a:prstGeom>
          <a:noFill/>
        </p:spPr>
      </p:pic>
      <p:pic>
        <p:nvPicPr>
          <p:cNvPr id="8" name="Содержимое 3" descr="http://www.pravadetey.ru/img/5.jpg"/>
          <p:cNvPicPr>
            <a:picLocks noGrp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7096125" y="79375"/>
            <a:ext cx="1858963" cy="22558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5-tub.yandex.net/i?id=41112394-05">
            <a:hlinkClick r:id="rId2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3550" y="323850"/>
            <a:ext cx="4595813" cy="3492500"/>
          </a:xfrm>
          <a:prstGeom prst="rect">
            <a:avLst/>
          </a:prstGeom>
          <a:noFill/>
        </p:spPr>
      </p:pic>
      <p:pic>
        <p:nvPicPr>
          <p:cNvPr id="3" name="Рисунок 2" descr="http://im7-tub.yandex.net/i?id=111339906-08">
            <a:hlinkClick r:id="rId4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7550" y="3700463"/>
            <a:ext cx="4168775" cy="3176587"/>
          </a:xfrm>
          <a:prstGeom prst="rect">
            <a:avLst/>
          </a:prstGeom>
          <a:noFill/>
        </p:spPr>
      </p:pic>
      <p:pic>
        <p:nvPicPr>
          <p:cNvPr id="4" name="Рисунок 3" descr="http://im3-tub.yandex.net/i?id=10271287-04">
            <a:hlinkClick r:id="rId6"/>
          </p:cNvPr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713" y="633413"/>
            <a:ext cx="2767012" cy="243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5-tub.yandex.net/i?id=34488708-1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28938" y="1285875"/>
            <a:ext cx="4143375" cy="4389438"/>
          </a:xfrm>
        </p:spPr>
      </p:pic>
      <p:pic>
        <p:nvPicPr>
          <p:cNvPr id="24578" name="Рисунок 4" descr="http://im5-tub.yandex.net/i?id=97043834-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542925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6" descr="http://im3-tub.yandex.net/i?id=103141410-1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7188"/>
            <a:ext cx="185737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5643578"/>
            <a:ext cx="571503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-109538"/>
            <a:ext cx="8339138" cy="2303463"/>
          </a:xfrm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7115175" cy="30718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Рисунок 3" descr="http://education.simcat.ru/school61/img/1273128577_inv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011488"/>
            <a:ext cx="2711450" cy="3402012"/>
          </a:xfrm>
          <a:prstGeom prst="rect">
            <a:avLst/>
          </a:prstGeom>
          <a:noFill/>
        </p:spPr>
      </p:pic>
      <p:pic>
        <p:nvPicPr>
          <p:cNvPr id="6" name="i-tmb-0x" descr="http://im0-tub.yandex.net/i?id=110973595-0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9988" y="4748213"/>
            <a:ext cx="1444625" cy="3121025"/>
          </a:xfrm>
          <a:prstGeom prst="rect">
            <a:avLst/>
          </a:prstGeom>
          <a:noFill/>
        </p:spPr>
      </p:pic>
      <p:pic>
        <p:nvPicPr>
          <p:cNvPr id="8" name="Рисунок 7" descr="http://im2-tub.yandex.net/i?id=133304855-04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3" y="1920875"/>
            <a:ext cx="2078037" cy="2017713"/>
          </a:xfrm>
          <a:prstGeom prst="rect">
            <a:avLst/>
          </a:prstGeom>
          <a:noFill/>
        </p:spPr>
      </p:pic>
      <p:pic>
        <p:nvPicPr>
          <p:cNvPr id="10" name="Рисунок 9" descr="http://www.zateevo.ru/userfiles/image/Kalendar/Den_invalidov/den_invalidov02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0725" y="2352675"/>
            <a:ext cx="2262188" cy="560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7901014" cy="78581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 Декларации прав ребенка: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7472363" cy="5072062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/>
              <a:t>	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имеет право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семью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заботу и защиту со стороны государства, если нет временной или постоянной защиты со стороны родителей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посещать школу и учиться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равенство в правах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свободно выражать свои мысли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собственное мнение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имя и гражданство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получение информации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защиту от насилия и жестокого обращения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медицинское обслуживание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отдых и досуг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на дополнительную помощь со стороны государства,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   если есть особые потребности (например,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   у детей с ограниченными возможностями) .</a:t>
            </a:r>
          </a:p>
        </p:txBody>
      </p:sp>
      <p:pic>
        <p:nvPicPr>
          <p:cNvPr id="8197" name="Picture 5" descr="Картинка 38 из 4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643188"/>
            <a:ext cx="18573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1" descr="http://bk-detstvo.narod.ru/images/pravo_konvenci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785813"/>
            <a:ext cx="1504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4857750"/>
            <a:ext cx="17859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60"/>
                            </p:stCondLst>
                            <p:childTnLst>
                              <p:par>
                                <p:cTn id="10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700"/>
                            </p:stCondLst>
                            <p:childTnLst>
                              <p:par>
                                <p:cTn id="10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14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58312" cy="7858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ли дети могут учиться в школе?</a:t>
            </a:r>
            <a:endParaRPr lang="ru-RU" dirty="0"/>
          </a:p>
        </p:txBody>
      </p:sp>
      <p:pic>
        <p:nvPicPr>
          <p:cNvPr id="6" name="Рисунок 5" descr="http://im6-tub.yandex.net/i?id=133008777-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857375"/>
            <a:ext cx="22860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alina.ucoz.ru/10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286000"/>
            <a:ext cx="1857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Вера Юрьевна\Мои документы\Мои рисунки, музыка\Новая папка (2)\C09-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4786313"/>
            <a:ext cx="1785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4-tub.yandex.net/i?id=31305935-0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1571625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4-tub.yandex.net/i?id=153753266-15">
            <a:hlinkClick r:id="rId8"/>
          </p:cNvPr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4638675"/>
            <a:ext cx="2260600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ера Юрьевна\Мои документы\Мои рисунки, музыка\Новая папка (2)\C09-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9813" y="4138613"/>
            <a:ext cx="1976437" cy="3524250"/>
          </a:xfrm>
        </p:spPr>
      </p:pic>
      <p:sp>
        <p:nvSpPr>
          <p:cNvPr id="17410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" name="Рисунок 9" descr="http://im4-tub.yandex.net/i?id=48644230-01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214813"/>
            <a:ext cx="2643187" cy="178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http://im4-tub.yandex.net/i?id=38640334-02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988" y="633413"/>
            <a:ext cx="3559175" cy="2865437"/>
          </a:xfrm>
          <a:prstGeom prst="rect">
            <a:avLst/>
          </a:prstGeom>
          <a:noFill/>
        </p:spPr>
      </p:pic>
      <p:pic>
        <p:nvPicPr>
          <p:cNvPr id="20" name="Рисунок 19" descr="http://im8-tub.yandex.net/i?id=70393918-13">
            <a:hlinkClick r:id="rId7"/>
          </p:cNvPr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781050"/>
            <a:ext cx="2871788" cy="2084388"/>
          </a:xfrm>
          <a:prstGeom prst="rect">
            <a:avLst/>
          </a:prstGeom>
          <a:noFill/>
        </p:spPr>
      </p:pic>
      <p:pic>
        <p:nvPicPr>
          <p:cNvPr id="17414" name="Picture 2" descr="http://im2-tub-ru.yandex.net/i?id=470736212-65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500" y="3000375"/>
            <a:ext cx="16430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http://im0-tub-ru.yandex.net/i?id=147312433-66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8" y="428625"/>
            <a:ext cx="13906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9375" y="42863"/>
            <a:ext cx="9004300" cy="2109787"/>
          </a:xfrm>
        </p:spPr>
      </p:pic>
      <p:sp>
        <p:nvSpPr>
          <p:cNvPr id="18434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9" name="Рисунок 8" descr="http://im8-tub.yandex.net/i?id=22975407-08">
            <a:hlinkClick r:id="rId3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0075" y="3638550"/>
            <a:ext cx="1724025" cy="1512888"/>
          </a:xfrm>
          <a:prstGeom prst="rect">
            <a:avLst/>
          </a:prstGeom>
          <a:noFill/>
        </p:spPr>
      </p:pic>
      <p:pic>
        <p:nvPicPr>
          <p:cNvPr id="11" name="Рисунок 10" descr="http://im3-tub.yandex.net/i?id=131304713-15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" y="3584575"/>
            <a:ext cx="2633663" cy="2346325"/>
          </a:xfrm>
          <a:prstGeom prst="rect">
            <a:avLst/>
          </a:prstGeom>
          <a:noFill/>
        </p:spPr>
      </p:pic>
      <p:pic>
        <p:nvPicPr>
          <p:cNvPr id="12" name="Рисунок 11" descr="Грузовик столкнулся с автобусом. Госпитализированы трое">
            <a:hlinkClick r:id="rId7" tooltip="&quot;Грузовик столкнулся с автобусом. Госпитализированы трое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3429000"/>
            <a:ext cx="1524000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http://mediafm.tomsk.ru/content/Image/akvalangist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75" y="5214938"/>
            <a:ext cx="1643063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http://im7-tub.yandex.net/i?id=111580409-0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313" y="1714500"/>
            <a:ext cx="1785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2-tub.yandex.net/i?id=12092081-10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29188" y="1643063"/>
            <a:ext cx="17145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0-tub.yandex.net/i?id=37864576-00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" y="1714500"/>
            <a:ext cx="1357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im3-tub.yandex.net/i?id=192665575-08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15188" y="2143125"/>
            <a:ext cx="16430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im0-tub.yandex.net/i?id=111192223-10">
            <a:hlinkClick r:id="rId18"/>
          </p:cNvPr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51713" y="5065713"/>
            <a:ext cx="15113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 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85750" y="142875"/>
            <a:ext cx="6500813" cy="1785938"/>
          </a:xfrm>
        </p:spPr>
        <p:txBody>
          <a:bodyPr/>
          <a:lstStyle/>
          <a:p>
            <a:endParaRPr lang="ru-RU" sz="2000" b="0" smtClean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r>
              <a:rPr lang="ru-RU" sz="2000" b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Статья 23. Дети с ограниченными возможностями имеют право на особую заботу и образование, которые помогут им развиваться и вести полноценную и достойную жизнь</a:t>
            </a:r>
            <a:r>
              <a:rPr lang="ru-RU" b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. </a:t>
            </a:r>
          </a:p>
          <a:p>
            <a:endParaRPr lang="ru-RU" smtClean="0">
              <a:ea typeface="Times New Roman" pitchFamily="18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285750" y="2071688"/>
            <a:ext cx="7143750" cy="1500187"/>
          </a:xfrm>
        </p:spPr>
        <p:txBody>
          <a:bodyPr/>
          <a:lstStyle/>
          <a:p>
            <a:r>
              <a:rPr lang="ru-RU" sz="2000" b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Статья 24. Дети имеют право получать медицинскую помощь и лечение таким способом, который наилучшим образом поможет им сохранить здоровье, а также получать информацию о способах лечения и об условиях, способных повлиять на их здоровье.</a:t>
            </a:r>
          </a:p>
          <a:p>
            <a:endParaRPr lang="ru-RU" sz="2000" smtClean="0">
              <a:ea typeface="Times New Roman" pitchFamily="18" charset="0"/>
              <a:cs typeface="Arial" charset="0"/>
            </a:endParaRPr>
          </a:p>
        </p:txBody>
      </p:sp>
      <p:sp>
        <p:nvSpPr>
          <p:cNvPr id="19460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8" name="Рисунок 17" descr="http://im2-tub.yandex.net/i?id=134497292-04">
            <a:hlinkClick r:id="rId2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4279900"/>
            <a:ext cx="1584325" cy="1371600"/>
          </a:xfrm>
          <a:prstGeom prst="rect">
            <a:avLst/>
          </a:prstGeom>
          <a:noFill/>
        </p:spPr>
      </p:pic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571500" y="5572125"/>
            <a:ext cx="335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cs typeface="Times New Roman" pitchFamily="18" charset="0"/>
              </a:rPr>
              <a:t/>
            </a:r>
            <a:br>
              <a:rPr lang="ru-RU" sz="1600">
                <a:cs typeface="Times New Roman" pitchFamily="18" charset="0"/>
              </a:rPr>
            </a:br>
            <a:endParaRPr lang="ru-RU" sz="1600"/>
          </a:p>
        </p:txBody>
      </p:sp>
      <p:pic>
        <p:nvPicPr>
          <p:cNvPr id="11" name="Рисунок 10" descr="неделя правовых зна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22145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85750" y="3643313"/>
            <a:ext cx="6929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Статья 25. Дети, находящиеся в больницах, детских домах и других учреждениях для детей, имеют право на то, чтобы соблюдать наилучшие условия их содержания и лечения. Государство обязано проводить регулярные проверки этих условий.</a:t>
            </a:r>
            <a:endParaRPr lang="ru-RU" sz="2000">
              <a:latin typeface="Constantia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 rot="10800000" flipH="1" flipV="1">
            <a:off x="285750" y="5518150"/>
            <a:ext cx="6357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Статья 26. Дети имеют право на помощь государства, если они в нужде и бедности.</a:t>
            </a:r>
            <a:endParaRPr lang="ru-RU" sz="2000">
              <a:latin typeface="Constantia" pitchFamily="18" charset="0"/>
            </a:endParaRPr>
          </a:p>
        </p:txBody>
      </p:sp>
      <p:pic>
        <p:nvPicPr>
          <p:cNvPr id="21" name="Рисунок 20" descr="http://im6-tub.yandex.net/i?id=58094789-07">
            <a:hlinkClick r:id="rId5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2963" y="280988"/>
            <a:ext cx="1401762" cy="2743200"/>
          </a:xfrm>
          <a:prstGeom prst="rect">
            <a:avLst/>
          </a:prstGeom>
          <a:noFill/>
        </p:spPr>
      </p:pic>
      <p:pic>
        <p:nvPicPr>
          <p:cNvPr id="22" name="Рисунок 21" descr="http://i065.radikal.ru/1005/83/c3ce133a2779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4550" y="5278438"/>
            <a:ext cx="1439863" cy="129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2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2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64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64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6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6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280"/>
                            </p:stCondLst>
                            <p:childTnLst>
                              <p:par>
                                <p:cTn id="5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http://im7-tub.yandex.net/i?id=111339906-08"/>
          <p:cNvSpPr>
            <a:spLocks noChangeAspect="1" noChangeArrowheads="1"/>
          </p:cNvSpPr>
          <p:nvPr/>
        </p:nvSpPr>
        <p:spPr bwMode="auto">
          <a:xfrm>
            <a:off x="155575" y="-433388"/>
            <a:ext cx="13525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9" name="Рисунок 8" descr="http://im0-tub.yandex.net/i?id=103372185-07">
            <a:hlinkClick r:id="rId2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838" y="1352550"/>
            <a:ext cx="2371725" cy="2365375"/>
          </a:xfrm>
          <a:prstGeom prst="rect">
            <a:avLst/>
          </a:prstGeom>
          <a:noFill/>
        </p:spPr>
      </p:pic>
      <p:pic>
        <p:nvPicPr>
          <p:cNvPr id="10" name="p507388440" descr="http://www.domsovetof.ru/_ph/4/2/507388440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13" y="1566863"/>
            <a:ext cx="1835150" cy="5608637"/>
          </a:xfrm>
          <a:prstGeom prst="rect">
            <a:avLst/>
          </a:prstGeom>
          <a:noFill/>
        </p:spPr>
      </p:pic>
      <p:pic>
        <p:nvPicPr>
          <p:cNvPr id="11" name="Рисунок 10" descr="http://www.maecenas.ru/images/clip_image016_0004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9650" y="4425950"/>
            <a:ext cx="2225675" cy="2298700"/>
          </a:xfrm>
          <a:prstGeom prst="rect">
            <a:avLst/>
          </a:prstGeom>
          <a:noFill/>
        </p:spPr>
      </p:pic>
      <p:pic>
        <p:nvPicPr>
          <p:cNvPr id="12" name="Рисунок 11" descr="http://www.maecenas.ru/images/clip_image018_0002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8863" y="3925888"/>
            <a:ext cx="2438400" cy="2511425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350" y="36513"/>
            <a:ext cx="9120188" cy="1292225"/>
          </a:xfrm>
          <a:prstGeom prst="rect">
            <a:avLst/>
          </a:prstGeom>
          <a:noFill/>
        </p:spPr>
      </p:pic>
      <p:pic>
        <p:nvPicPr>
          <p:cNvPr id="14" name="i-tmb-0x" descr="http://im0-tub.yandex.net/i?id=15694697-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1785938"/>
            <a:ext cx="2428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0-tub.yandex.net/i?id=78043308-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63"/>
            <a:ext cx="1928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.yandex.net/i?id=98503712-0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785813"/>
            <a:ext cx="15001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.yandex.net/i?id=50172309-0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1714500"/>
            <a:ext cx="16430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Рисунок 2" descr="http://www.zateevo.ru/userfiles/image/Kalendar/Den_invalidov/den_invalidov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4357688"/>
            <a:ext cx="1690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.yandex.net/i?id=328485-06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63" y="4500563"/>
            <a:ext cx="1571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4-tub.yandex.net/i?id=153828471-14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750" y="714375"/>
            <a:ext cx="15573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tmb-0x" descr="http://im3-tub.yandex.net/i?id=12766000-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4000500"/>
            <a:ext cx="1857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1010</TotalTime>
  <Words>159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В  Декларации прав ребенка: </vt:lpstr>
      <vt:lpstr>Все ли дети могут учиться в школе?</vt:lpstr>
      <vt:lpstr>Презентация PowerPoint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lenovo</cp:lastModifiedBy>
  <cp:revision>96</cp:revision>
  <dcterms:modified xsi:type="dcterms:W3CDTF">2017-12-03T10:16:33Z</dcterms:modified>
</cp:coreProperties>
</file>